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5.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21"/>
  </p:notesMasterIdLst>
  <p:handoutMasterIdLst>
    <p:handoutMasterId r:id="rId22"/>
  </p:handoutMasterIdLst>
  <p:sldIdLst>
    <p:sldId id="306" r:id="rId10"/>
    <p:sldId id="362" r:id="rId11"/>
    <p:sldId id="363" r:id="rId12"/>
    <p:sldId id="356" r:id="rId13"/>
    <p:sldId id="367" r:id="rId14"/>
    <p:sldId id="373" r:id="rId15"/>
    <p:sldId id="371" r:id="rId16"/>
    <p:sldId id="375" r:id="rId17"/>
    <p:sldId id="374" r:id="rId18"/>
    <p:sldId id="360" r:id="rId19"/>
    <p:sldId id="357" r:id="rId20"/>
  </p:sldIdLst>
  <p:sldSz cx="9144000" cy="5143500" type="screen16x9"/>
  <p:notesSz cx="6858000" cy="9144000"/>
  <p:custDataLst>
    <p:tags r:id="rId23"/>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Forfatter" initials="F" lastIdx="114"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97A7"/>
    <a:srgbClr val="E5E9DF"/>
    <a:srgbClr val="94CDD3"/>
    <a:srgbClr val="E3F2F3"/>
    <a:srgbClr val="009FB0"/>
    <a:srgbClr val="009CAC"/>
    <a:srgbClr val="40A6B1"/>
    <a:srgbClr val="FFFFFF"/>
    <a:srgbClr val="145F6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7" autoAdjust="0"/>
    <p:restoredTop sz="60274" autoAdjust="0"/>
  </p:normalViewPr>
  <p:slideViewPr>
    <p:cSldViewPr>
      <p:cViewPr varScale="1">
        <p:scale>
          <a:sx n="113" d="100"/>
          <a:sy n="113" d="100"/>
        </p:scale>
        <p:origin x="691" y="82"/>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21-05-2025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21-05-2025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21. maj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485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368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9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tags" Target="../tags/tag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5.xml"/><Relationship Id="rId7" Type="http://schemas.openxmlformats.org/officeDocument/2006/relationships/tags" Target="../tags/tag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3.xml"/><Relationship Id="rId7" Type="http://schemas.openxmlformats.org/officeDocument/2006/relationships/tags" Target="../tags/tag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4.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8.xml"/><Relationship Id="rId7" Type="http://schemas.openxmlformats.org/officeDocument/2006/relationships/vmlDrawing" Target="../drawings/vmlDrawing8.v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8.xml"/><Relationship Id="rId5" Type="http://schemas.openxmlformats.org/officeDocument/2006/relationships/slideLayout" Target="../slideLayouts/slideLayout30.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3.xml"/><Relationship Id="rId7" Type="http://schemas.openxmlformats.org/officeDocument/2006/relationships/vmlDrawing" Target="../drawings/vmlDrawing9.v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1"/>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2" imgW="347" imgH="346" progId="TCLayout.ActiveDocument.1">
                  <p:embed/>
                </p:oleObj>
              </mc:Choice>
              <mc:Fallback>
                <p:oleObj name="think-cell Slide" r:id="rId12" imgW="347" imgH="346" progId="TCLayout.ActiveDocument.1">
                  <p:embed/>
                  <p:pic>
                    <p:nvPicPr>
                      <p:cNvPr id="5" name="Objekt 4"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9" r:id="rId7"/>
    <p:sldLayoutId id="214748383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47" imgH="346" progId="TCLayout.ActiveDocument.1">
                  <p:embed/>
                </p:oleObj>
              </mc:Choice>
              <mc:Fallback>
                <p:oleObj name="think-cell Slide" r:id="rId5" imgW="347" imgH="346"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21. maj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63" Type="http://schemas.openxmlformats.org/officeDocument/2006/relationships/tags" Target="../tags/tag72.xml"/><Relationship Id="rId84" Type="http://schemas.openxmlformats.org/officeDocument/2006/relationships/tags" Target="../tags/tag93.xml"/><Relationship Id="rId138" Type="http://schemas.openxmlformats.org/officeDocument/2006/relationships/tags" Target="../tags/tag147.xml"/><Relationship Id="rId159" Type="http://schemas.openxmlformats.org/officeDocument/2006/relationships/image" Target="../media/image14.jpeg"/><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53" Type="http://schemas.openxmlformats.org/officeDocument/2006/relationships/tags" Target="../tags/tag62.xml"/><Relationship Id="rId74" Type="http://schemas.openxmlformats.org/officeDocument/2006/relationships/tags" Target="../tags/tag83.xml"/><Relationship Id="rId128" Type="http://schemas.openxmlformats.org/officeDocument/2006/relationships/tags" Target="../tags/tag137.xml"/><Relationship Id="rId149" Type="http://schemas.openxmlformats.org/officeDocument/2006/relationships/tags" Target="../tags/tag158.xml"/><Relationship Id="rId5" Type="http://schemas.openxmlformats.org/officeDocument/2006/relationships/tags" Target="../tags/tag14.xml"/><Relationship Id="rId95" Type="http://schemas.openxmlformats.org/officeDocument/2006/relationships/tags" Target="../tags/tag104.xml"/><Relationship Id="rId22" Type="http://schemas.openxmlformats.org/officeDocument/2006/relationships/tags" Target="../tags/tag31.xml"/><Relationship Id="rId43" Type="http://schemas.openxmlformats.org/officeDocument/2006/relationships/tags" Target="../tags/tag52.xml"/><Relationship Id="rId64" Type="http://schemas.openxmlformats.org/officeDocument/2006/relationships/tags" Target="../tags/tag73.xml"/><Relationship Id="rId118" Type="http://schemas.openxmlformats.org/officeDocument/2006/relationships/tags" Target="../tags/tag127.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tags" Target="../tags/tag159.xml"/><Relationship Id="rId155" Type="http://schemas.openxmlformats.org/officeDocument/2006/relationships/tags" Target="../tags/tag164.xml"/><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tags" Target="../tags/tag42.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08" Type="http://schemas.openxmlformats.org/officeDocument/2006/relationships/tags" Target="../tags/tag117.xml"/><Relationship Id="rId124" Type="http://schemas.openxmlformats.org/officeDocument/2006/relationships/tags" Target="../tags/tag133.xml"/><Relationship Id="rId129" Type="http://schemas.openxmlformats.org/officeDocument/2006/relationships/tags" Target="../tags/tag138.xml"/><Relationship Id="rId54" Type="http://schemas.openxmlformats.org/officeDocument/2006/relationships/tags" Target="../tags/tag63.xml"/><Relationship Id="rId70" Type="http://schemas.openxmlformats.org/officeDocument/2006/relationships/tags" Target="../tags/tag79.xml"/><Relationship Id="rId75" Type="http://schemas.openxmlformats.org/officeDocument/2006/relationships/tags" Target="../tags/tag84.xml"/><Relationship Id="rId91" Type="http://schemas.openxmlformats.org/officeDocument/2006/relationships/tags" Target="../tags/tag100.xml"/><Relationship Id="rId96" Type="http://schemas.openxmlformats.org/officeDocument/2006/relationships/tags" Target="../tags/tag105.xml"/><Relationship Id="rId140" Type="http://schemas.openxmlformats.org/officeDocument/2006/relationships/tags" Target="../tags/tag149.xml"/><Relationship Id="rId145" Type="http://schemas.openxmlformats.org/officeDocument/2006/relationships/tags" Target="../tags/tag154.xml"/><Relationship Id="rId1" Type="http://schemas.openxmlformats.org/officeDocument/2006/relationships/vmlDrawing" Target="../drawings/vmlDrawing10.vml"/><Relationship Id="rId6" Type="http://schemas.openxmlformats.org/officeDocument/2006/relationships/tags" Target="../tags/tag15.xml"/><Relationship Id="rId23" Type="http://schemas.openxmlformats.org/officeDocument/2006/relationships/tags" Target="../tags/tag32.xml"/><Relationship Id="rId28" Type="http://schemas.openxmlformats.org/officeDocument/2006/relationships/tags" Target="../tags/tag37.xml"/><Relationship Id="rId49" Type="http://schemas.openxmlformats.org/officeDocument/2006/relationships/tags" Target="../tags/tag58.xml"/><Relationship Id="rId114" Type="http://schemas.openxmlformats.org/officeDocument/2006/relationships/tags" Target="../tags/tag123.xml"/><Relationship Id="rId119" Type="http://schemas.openxmlformats.org/officeDocument/2006/relationships/tags" Target="../tags/tag128.xml"/><Relationship Id="rId44" Type="http://schemas.openxmlformats.org/officeDocument/2006/relationships/tags" Target="../tags/tag53.xml"/><Relationship Id="rId60" Type="http://schemas.openxmlformats.org/officeDocument/2006/relationships/tags" Target="../tags/tag69.xml"/><Relationship Id="rId65" Type="http://schemas.openxmlformats.org/officeDocument/2006/relationships/tags" Target="../tags/tag74.xml"/><Relationship Id="rId81" Type="http://schemas.openxmlformats.org/officeDocument/2006/relationships/tags" Target="../tags/tag90.xml"/><Relationship Id="rId86" Type="http://schemas.openxmlformats.org/officeDocument/2006/relationships/tags" Target="../tags/tag95.xml"/><Relationship Id="rId130" Type="http://schemas.openxmlformats.org/officeDocument/2006/relationships/tags" Target="../tags/tag139.xml"/><Relationship Id="rId135" Type="http://schemas.openxmlformats.org/officeDocument/2006/relationships/tags" Target="../tags/tag144.xml"/><Relationship Id="rId151" Type="http://schemas.openxmlformats.org/officeDocument/2006/relationships/tags" Target="../tags/tag160.xml"/><Relationship Id="rId156" Type="http://schemas.openxmlformats.org/officeDocument/2006/relationships/slideLayout" Target="../slideLayouts/slideLayout7.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157" Type="http://schemas.openxmlformats.org/officeDocument/2006/relationships/oleObject" Target="../embeddings/oleObject10.bin"/><Relationship Id="rId61" Type="http://schemas.openxmlformats.org/officeDocument/2006/relationships/tags" Target="../tags/tag70.xml"/><Relationship Id="rId82" Type="http://schemas.openxmlformats.org/officeDocument/2006/relationships/tags" Target="../tags/tag91.xml"/><Relationship Id="rId152" Type="http://schemas.openxmlformats.org/officeDocument/2006/relationships/tags" Target="../tags/tag16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3" Type="http://schemas.openxmlformats.org/officeDocument/2006/relationships/tags" Target="../tags/tag12.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116" Type="http://schemas.openxmlformats.org/officeDocument/2006/relationships/tags" Target="../tags/tag125.xml"/><Relationship Id="rId137" Type="http://schemas.openxmlformats.org/officeDocument/2006/relationships/tags" Target="../tags/tag146.xml"/><Relationship Id="rId158" Type="http://schemas.openxmlformats.org/officeDocument/2006/relationships/image" Target="../media/image15.emf"/><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tags" Target="../tags/tag141.xml"/><Relationship Id="rId153" Type="http://schemas.openxmlformats.org/officeDocument/2006/relationships/tags" Target="../tags/tag162.xml"/><Relationship Id="rId15" Type="http://schemas.openxmlformats.org/officeDocument/2006/relationships/tags" Target="../tags/tag24.xml"/><Relationship Id="rId36" Type="http://schemas.openxmlformats.org/officeDocument/2006/relationships/tags" Target="../tags/tag45.xml"/><Relationship Id="rId57" Type="http://schemas.openxmlformats.org/officeDocument/2006/relationships/tags" Target="../tags/tag66.xml"/><Relationship Id="rId106" Type="http://schemas.openxmlformats.org/officeDocument/2006/relationships/tags" Target="../tags/tag115.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52" Type="http://schemas.openxmlformats.org/officeDocument/2006/relationships/tags" Target="../tags/tag61.xml"/><Relationship Id="rId73" Type="http://schemas.openxmlformats.org/officeDocument/2006/relationships/tags" Target="../tags/tag82.xml"/><Relationship Id="rId78" Type="http://schemas.openxmlformats.org/officeDocument/2006/relationships/tags" Target="../tags/tag87.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43" Type="http://schemas.openxmlformats.org/officeDocument/2006/relationships/tags" Target="../tags/tag152.xml"/><Relationship Id="rId148" Type="http://schemas.openxmlformats.org/officeDocument/2006/relationships/tags" Target="../tags/tag157.xml"/><Relationship Id="rId4" Type="http://schemas.openxmlformats.org/officeDocument/2006/relationships/tags" Target="../tags/tag13.xml"/><Relationship Id="rId9" Type="http://schemas.openxmlformats.org/officeDocument/2006/relationships/tags" Target="../tags/tag18.xml"/><Relationship Id="rId26" Type="http://schemas.openxmlformats.org/officeDocument/2006/relationships/tags" Target="../tags/tag35.xml"/><Relationship Id="rId47" Type="http://schemas.openxmlformats.org/officeDocument/2006/relationships/tags" Target="../tags/tag56.xml"/><Relationship Id="rId68" Type="http://schemas.openxmlformats.org/officeDocument/2006/relationships/tags" Target="../tags/tag77.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54" Type="http://schemas.openxmlformats.org/officeDocument/2006/relationships/tags" Target="../tags/tag163.xml"/><Relationship Id="rId16" Type="http://schemas.openxmlformats.org/officeDocument/2006/relationships/tags" Target="../tags/tag25.xml"/><Relationship Id="rId37" Type="http://schemas.openxmlformats.org/officeDocument/2006/relationships/tags" Target="../tags/tag46.xml"/><Relationship Id="rId58" Type="http://schemas.openxmlformats.org/officeDocument/2006/relationships/tags" Target="../tags/tag67.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44" Type="http://schemas.openxmlformats.org/officeDocument/2006/relationships/tags" Target="../tags/tag153.xml"/><Relationship Id="rId90" Type="http://schemas.openxmlformats.org/officeDocument/2006/relationships/tags" Target="../tags/tag99.xml"/><Relationship Id="rId27" Type="http://schemas.openxmlformats.org/officeDocument/2006/relationships/tags" Target="../tags/tag36.xml"/><Relationship Id="rId48" Type="http://schemas.openxmlformats.org/officeDocument/2006/relationships/tags" Target="../tags/tag57.xml"/><Relationship Id="rId69" Type="http://schemas.openxmlformats.org/officeDocument/2006/relationships/tags" Target="../tags/tag78.xml"/><Relationship Id="rId113" Type="http://schemas.openxmlformats.org/officeDocument/2006/relationships/tags" Target="../tags/tag122.xml"/><Relationship Id="rId134" Type="http://schemas.openxmlformats.org/officeDocument/2006/relationships/tags" Target="../tags/tag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err="1"/>
              <a:t>TAU’s</a:t>
            </a:r>
            <a:r>
              <a:rPr lang="da-DK" dirty="0"/>
              <a:t> arbejdsprogram</a:t>
            </a:r>
          </a:p>
          <a:p>
            <a:endParaRPr lang="da-DK" sz="1050" dirty="0"/>
          </a:p>
          <a:p>
            <a:r>
              <a:rPr lang="da-DK" sz="1050" dirty="0"/>
              <a:t>Version 1.2</a:t>
            </a:r>
          </a:p>
        </p:txBody>
      </p:sp>
      <p:sp>
        <p:nvSpPr>
          <p:cNvPr id="5" name="Tekstfelt 4">
            <a:extLst>
              <a:ext uri="{FF2B5EF4-FFF2-40B4-BE49-F238E27FC236}">
                <a16:creationId xmlns:a16="http://schemas.microsoft.com/office/drawing/2014/main" id="{DD98AEE2-6ECA-418F-BB4C-2CFCE6FB27A9}"/>
              </a:ext>
            </a:extLst>
          </p:cNvPr>
          <p:cNvSpPr txBox="1"/>
          <p:nvPr/>
        </p:nvSpPr>
        <p:spPr>
          <a:xfrm>
            <a:off x="7387282" y="152508"/>
            <a:ext cx="1728192" cy="520742"/>
          </a:xfrm>
          <a:prstGeom prst="rect">
            <a:avLst/>
          </a:prstGeom>
          <a:solidFill>
            <a:srgbClr val="009CAC"/>
          </a:solidFill>
          <a:effectLst>
            <a:softEdge rad="12700"/>
          </a:effectLst>
        </p:spPr>
        <p:txBody>
          <a:bodyPr wrap="square" rtlCol="0">
            <a:spAutoFit/>
          </a:bodyPr>
          <a:lstStyle/>
          <a:p>
            <a:endParaRPr lang="da-DK" dirty="0"/>
          </a:p>
        </p:txBody>
      </p:sp>
      <p:sp>
        <p:nvSpPr>
          <p:cNvPr id="8" name="Tekstfelt 7">
            <a:extLst>
              <a:ext uri="{FF2B5EF4-FFF2-40B4-BE49-F238E27FC236}">
                <a16:creationId xmlns:a16="http://schemas.microsoft.com/office/drawing/2014/main" id="{E5BE8124-957E-4D57-94A5-9DA88D0CE46E}"/>
              </a:ext>
            </a:extLst>
          </p:cNvPr>
          <p:cNvSpPr txBox="1"/>
          <p:nvPr/>
        </p:nvSpPr>
        <p:spPr>
          <a:xfrm>
            <a:off x="7949903" y="274379"/>
            <a:ext cx="1205673" cy="184666"/>
          </a:xfrm>
          <a:prstGeom prst="rect">
            <a:avLst/>
          </a:prstGeom>
          <a:noFill/>
        </p:spPr>
        <p:txBody>
          <a:bodyPr wrap="square" rtlCol="0">
            <a:spAutoFit/>
          </a:bodyPr>
          <a:lstStyle/>
          <a:p>
            <a:r>
              <a:rPr lang="da-DK" sz="600" b="1" dirty="0">
                <a:solidFill>
                  <a:schemeClr val="bg1"/>
                </a:solidFill>
              </a:rPr>
              <a:t>Klimadatastyrelsen</a:t>
            </a:r>
          </a:p>
        </p:txBody>
      </p:sp>
      <p:pic>
        <p:nvPicPr>
          <p:cNvPr id="7" name="Picture 2" descr="Klima, Energi- og Forsyningsministeriet">
            <a:extLst>
              <a:ext uri="{FF2B5EF4-FFF2-40B4-BE49-F238E27FC236}">
                <a16:creationId xmlns:a16="http://schemas.microsoft.com/office/drawing/2014/main" id="{19C302A3-6487-4778-A4EC-829A3CAEFA39}"/>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7524328" y="175365"/>
            <a:ext cx="546877" cy="4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10</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TAU’s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og TAU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E4DB0A39-5747-4234-9924-208022D6DAC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11</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TAU’s</a:t>
            </a:r>
            <a:r>
              <a:rPr lang="da-DK" dirty="0"/>
              <a:t> arbejdsprogram</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Vejledning,</a:t>
            </a:r>
            <a:r>
              <a:rPr lang="da-DK" sz="900" i="1" dirty="0"/>
              <a:t> fra myndighedsside, fx ift. gældende regler for fjernvarmeselskabers finansiering af data- og digitaliseringsaktiviteter</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a:t>
            </a:r>
            <a:r>
              <a:rPr lang="da-DK" sz="900" b="1" i="1" dirty="0"/>
              <a:t>/redegørelser</a:t>
            </a:r>
            <a:r>
              <a:rPr lang="da-DK" sz="900" i="1" dirty="0"/>
              <a:t> kan fx pege på, at der er grundlag for at udarbejde en eller flere konkrete anbefalings-leverance.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pic>
        <p:nvPicPr>
          <p:cNvPr id="6" name="Billede 5" descr="https://sdfe.sdfewebh-spf01p.prod.sitad.dk/Nyhedsarkiv/PublishingImages/Faglig/Klimadatastyrelsen.jpg">
            <a:extLst>
              <a:ext uri="{FF2B5EF4-FFF2-40B4-BE49-F238E27FC236}">
                <a16:creationId xmlns:a16="http://schemas.microsoft.com/office/drawing/2014/main" id="{4253EB7E-ADD9-4EC9-A47F-2750A63729D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a:xfrm>
            <a:off x="843913" y="386660"/>
            <a:ext cx="8100000" cy="626801"/>
          </a:xfrm>
        </p:spPr>
        <p:txBody>
          <a:bodyPr/>
          <a:lstStyle/>
          <a:p>
            <a:r>
              <a:rPr lang="da-DK" dirty="0" err="1"/>
              <a:t>TAU’s</a:t>
            </a:r>
            <a:r>
              <a:rPr lang="da-DK" dirty="0"/>
              <a:t> Forord til arbejdsprogram</a:t>
            </a:r>
          </a:p>
          <a:p>
            <a:r>
              <a:rPr lang="da-DK" sz="1500" dirty="0"/>
              <a:t>25. September 2024</a:t>
            </a:r>
          </a:p>
          <a:p>
            <a:endParaRPr lang="da-DK" dirty="0"/>
          </a:p>
        </p:txBody>
      </p:sp>
      <p:sp>
        <p:nvSpPr>
          <p:cNvPr id="5" name="Pladsholder til tekst 4"/>
          <p:cNvSpPr>
            <a:spLocks noGrp="1"/>
          </p:cNvSpPr>
          <p:nvPr>
            <p:ph type="body" sz="quarter" idx="14"/>
          </p:nvPr>
        </p:nvSpPr>
        <p:spPr>
          <a:xfrm>
            <a:off x="181129" y="937471"/>
            <a:ext cx="8460872" cy="3419999"/>
          </a:xfrm>
        </p:spPr>
        <p:txBody>
          <a:bodyPr/>
          <a:lstStyle/>
          <a:p>
            <a:r>
              <a:rPr lang="da-DK" sz="1200" dirty="0"/>
              <a:t>Hvis vi skal have en sammenhængende og grøn forsyningssektor, er det afgørende, at data kan deles og anvendes effektivt, både inden for de enkelte sektorer og på tværs af sektorgrænser. I TAU arbejder vi aktivt mod at skabe en forsyningssektor, hvor sammenhæng og samarbejde på tværs af alle sektorer er i fokus, hvilket er nødvendigt for at lykkes med den grønne omstilling. </a:t>
            </a:r>
            <a:r>
              <a:rPr lang="da-DK" sz="1200" dirty="0" err="1"/>
              <a:t>TAUs</a:t>
            </a:r>
            <a:r>
              <a:rPr lang="da-DK" sz="1200" dirty="0"/>
              <a:t> primære opgave er at sikre tværgående sammenhæng og ensartethed i FDP ved at understøtte en robust og integreret data- og datainfrastruktur på tværs af forsyningssektorerne. Derfor er </a:t>
            </a:r>
            <a:r>
              <a:rPr lang="da-DK" sz="1200" dirty="0" err="1"/>
              <a:t>TAUs</a:t>
            </a:r>
            <a:r>
              <a:rPr lang="da-DK" sz="1200" dirty="0"/>
              <a:t> indsats ikke kun afgørende for digitaliseringen af forsyningssektoren, men også for at sikre, at denne udvikling sker på en ensartet måde, der fremmer den tværgående sammenhæng i sektoren. I det indledende arbejde har TAU fokus på leverancer af grundlæggende karakter, der udspringer af FDP’s ”målsætninger og principper” og dermed understøtter det samlede arbejde i FDP. For at understøtte en konkret og hurtig værdiskabelse har TAU en </a:t>
            </a:r>
            <a:r>
              <a:rPr lang="da-DK" sz="1200" dirty="0" err="1"/>
              <a:t>use</a:t>
            </a:r>
            <a:r>
              <a:rPr lang="da-DK" sz="1200" dirty="0"/>
              <a:t> case-baseret tilgang. Der udarbejdes et </a:t>
            </a:r>
            <a:r>
              <a:rPr lang="da-DK" sz="1200" dirty="0" err="1"/>
              <a:t>use</a:t>
            </a:r>
            <a:r>
              <a:rPr lang="da-DK" sz="1200" dirty="0"/>
              <a:t> case-katalog med det formål at sikre afsæt i konkrete brugssituationer og rette fokus på konkrete løsninger og værdiskabelse. </a:t>
            </a:r>
          </a:p>
          <a:p>
            <a:r>
              <a:rPr lang="da-DK" sz="1200" dirty="0"/>
              <a:t>TAU har i regi af FDP ansvar for at skabe sammenhæng til den internationale/EU-dagsordenen og dermed at arbejdet i programmet - for såvel </a:t>
            </a:r>
            <a:r>
              <a:rPr lang="da-DK" sz="1200" dirty="0" err="1"/>
              <a:t>DUG’erne</a:t>
            </a:r>
            <a:r>
              <a:rPr lang="da-DK" sz="1200" dirty="0"/>
              <a:t> og TAU – skeler til de relevante internationale aktiviteter, herunder til eksisterende eller kommende EU-initiativer og retningslinjer samt den bredere EU-dagsorden.</a:t>
            </a:r>
          </a:p>
          <a:p>
            <a:r>
              <a:rPr lang="da-DK" sz="1200" dirty="0"/>
              <a:t>Såvel arbejdsprogrammet for TAU som </a:t>
            </a:r>
            <a:r>
              <a:rPr lang="da-DK" sz="1200" dirty="0" err="1"/>
              <a:t>use</a:t>
            </a:r>
            <a:r>
              <a:rPr lang="da-DK" sz="1200" dirty="0"/>
              <a:t> case-kataloget er dynamisk og tilpasses løbende som følge af samspillet med </a:t>
            </a:r>
            <a:r>
              <a:rPr lang="da-DK" sz="1200" dirty="0" err="1"/>
              <a:t>DUG’erne</a:t>
            </a:r>
            <a:r>
              <a:rPr lang="da-DK" sz="1200" dirty="0"/>
              <a:t> samt de opgaver, som FDP skal løse.</a:t>
            </a:r>
          </a:p>
          <a:p>
            <a:endParaRPr lang="da-DK" dirty="0"/>
          </a:p>
          <a:p>
            <a:endParaRPr lang="da-DK" i="1"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66E1A721-C249-4652-8661-050A77F1E39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1274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3</a:t>
            </a:fld>
            <a:endParaRPr lang="da-DK" dirty="0"/>
          </a:p>
        </p:txBody>
      </p:sp>
      <p:sp>
        <p:nvSpPr>
          <p:cNvPr id="4" name="Pladsholder til tekst 3"/>
          <p:cNvSpPr>
            <a:spLocks noGrp="1"/>
          </p:cNvSpPr>
          <p:nvPr>
            <p:ph type="body" sz="quarter" idx="21"/>
          </p:nvPr>
        </p:nvSpPr>
        <p:spPr>
          <a:xfrm>
            <a:off x="827584" y="235041"/>
            <a:ext cx="8100000" cy="626801"/>
          </a:xfrm>
        </p:spPr>
        <p:txBody>
          <a:bodyPr/>
          <a:lstStyle/>
          <a:p>
            <a:r>
              <a:rPr lang="da-DK" dirty="0" err="1"/>
              <a:t>TAU’s</a:t>
            </a:r>
            <a:r>
              <a:rPr lang="da-DK" dirty="0"/>
              <a:t> Forord </a:t>
            </a:r>
            <a:r>
              <a:rPr lang="da-DK"/>
              <a:t>til arbejdsprogram (fortsat)</a:t>
            </a:r>
            <a:endParaRPr lang="da-DK" dirty="0"/>
          </a:p>
        </p:txBody>
      </p:sp>
      <p:sp>
        <p:nvSpPr>
          <p:cNvPr id="5" name="Pladsholder til tekst 4"/>
          <p:cNvSpPr>
            <a:spLocks noGrp="1"/>
          </p:cNvSpPr>
          <p:nvPr>
            <p:ph type="body" sz="quarter" idx="14"/>
          </p:nvPr>
        </p:nvSpPr>
        <p:spPr>
          <a:xfrm>
            <a:off x="227391" y="953057"/>
            <a:ext cx="8460872" cy="3419999"/>
          </a:xfrm>
        </p:spPr>
        <p:txBody>
          <a:bodyPr/>
          <a:lstStyle/>
          <a:p>
            <a:r>
              <a:rPr lang="da-DK" sz="1200" dirty="0" err="1"/>
              <a:t>TAU's</a:t>
            </a:r>
            <a:r>
              <a:rPr lang="da-DK" sz="1200" dirty="0"/>
              <a:t> leverancer skal ses i tæt tilknytning til </a:t>
            </a:r>
            <a:r>
              <a:rPr lang="da-DK" sz="1200" dirty="0" err="1"/>
              <a:t>DUG'ernes</a:t>
            </a:r>
            <a:r>
              <a:rPr lang="da-DK" sz="1200" dirty="0"/>
              <a:t> arbejde. </a:t>
            </a:r>
            <a:r>
              <a:rPr lang="da-DK" sz="1200" dirty="0" err="1"/>
              <a:t>TAU's</a:t>
            </a:r>
            <a:r>
              <a:rPr lang="da-DK" sz="1200" dirty="0"/>
              <a:t> leverancer i efteråret 2024 er derfor </a:t>
            </a:r>
            <a:r>
              <a:rPr lang="da-DK" sz="1200" dirty="0" err="1"/>
              <a:t>scopet</a:t>
            </a:r>
            <a:r>
              <a:rPr lang="da-DK" sz="1200" dirty="0"/>
              <a:t> ud fra El-DUG leverance 1, 3 og 4, Varme-DUG leverance 3 og 6, samt de tilsvarende i Vand-DUG. Disse kan opdeles i tre temaer: adgang til forbrugsdata, produktions- og udledningsdata, samt øvrige data som fx data om </a:t>
            </a:r>
            <a:r>
              <a:rPr lang="da-DK" sz="1200" dirty="0" err="1"/>
              <a:t>nettopologi</a:t>
            </a:r>
            <a:r>
              <a:rPr lang="da-DK" sz="1200" dirty="0"/>
              <a:t> og </a:t>
            </a:r>
            <a:r>
              <a:rPr lang="da-DK" sz="1200" dirty="0" err="1"/>
              <a:t>netkapacitet</a:t>
            </a:r>
            <a:endParaRPr lang="da-DK" sz="1200" dirty="0"/>
          </a:p>
          <a:p>
            <a:r>
              <a:rPr lang="da-DK" sz="1200" dirty="0" err="1"/>
              <a:t>TAU's</a:t>
            </a:r>
            <a:r>
              <a:rPr lang="da-DK" sz="1200" dirty="0"/>
              <a:t> leverancer tager afsæt i en GAP-FIT tilgang, hvor afstanden mellem den ønskede fremtidige tilstand og den nuværende praksis afdækkes. Derfor er afdækning af krav og behov, med udgangspunkt i status quo i forsyningssektoren, et centralt fokusområde. Arbejdet udføres i tæt samarbejde med </a:t>
            </a:r>
            <a:r>
              <a:rPr lang="da-DK" sz="1200" dirty="0" err="1"/>
              <a:t>DUG'erne</a:t>
            </a:r>
            <a:r>
              <a:rPr lang="da-DK" sz="1200" dirty="0"/>
              <a:t>, hvor TAU har særligt fokus på at identificere tværgående afhængigheder. </a:t>
            </a:r>
            <a:r>
              <a:rPr lang="da-DK" sz="1200" dirty="0" err="1"/>
              <a:t>TAU’s</a:t>
            </a:r>
            <a:r>
              <a:rPr lang="da-DK" sz="1200" dirty="0"/>
              <a:t> rolle er således at definere, hvad der er nødvendigt for at sikre datafrisættelse og deling af data på tværs af forsyningssektoren.</a:t>
            </a:r>
          </a:p>
          <a:p>
            <a:r>
              <a:rPr lang="da-DK" sz="1200" dirty="0"/>
              <a:t>Analyserne munder ud i forslag til GAP-FIT, som vil danne grundlag for udarbejdelse af retningslinjer og anbefalinger til implementering. De enkelte spor behandles sekventielt, og rækkefølgen aftales ved starten af en leverance og koordineres med </a:t>
            </a:r>
            <a:r>
              <a:rPr lang="da-DK" sz="1200" dirty="0" err="1"/>
              <a:t>DUG'ernes</a:t>
            </a:r>
            <a:r>
              <a:rPr lang="da-DK" sz="1200" dirty="0"/>
              <a:t> processer.</a:t>
            </a:r>
          </a:p>
          <a:p>
            <a:r>
              <a:rPr lang="da-DK" sz="1200" dirty="0"/>
              <a:t>Det er vigtigt, at TAU og </a:t>
            </a:r>
            <a:r>
              <a:rPr lang="da-DK" sz="1200" dirty="0" err="1"/>
              <a:t>DUG'erne</a:t>
            </a:r>
            <a:r>
              <a:rPr lang="da-DK" sz="1200" dirty="0"/>
              <a:t> har et fælles billede af leverancernes indhold og de indbyrdes afhængigheder, inden opgaveløsningen påbegyndes, så vi sikrer et godt og udbytterigt samarbejde mellem TAU og </a:t>
            </a:r>
            <a:r>
              <a:rPr lang="da-DK" sz="1200" dirty="0" err="1"/>
              <a:t>DUG'erne</a:t>
            </a:r>
            <a:r>
              <a:rPr lang="da-DK" sz="1200" dirty="0"/>
              <a:t> i praksis. Leverancebeskrivelserne vil desuden finpudses i arbejdssporene ved opstart, hvilket f.eks. kan medføre et behov for dialog på tværs mellem TAU og </a:t>
            </a:r>
            <a:r>
              <a:rPr lang="da-DK" sz="1200" dirty="0" err="1"/>
              <a:t>DUG'erne</a:t>
            </a:r>
            <a:r>
              <a:rPr lang="da-DK" sz="1200" dirty="0"/>
              <a:t>. </a:t>
            </a:r>
          </a:p>
          <a:p>
            <a:endParaRPr lang="da-DK"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A6F712CE-6BC9-4A7F-BA14-82634EC2CE0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6713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sp>
        <p:nvSpPr>
          <p:cNvPr id="8" name="Ellipse 7"/>
          <p:cNvSpPr/>
          <p:nvPr/>
        </p:nvSpPr>
        <p:spPr>
          <a:xfrm>
            <a:off x="2970273" y="37281"/>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70273" y="189681"/>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314089" y="182951"/>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3031595" y="-19613"/>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3057790" y="114411"/>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97884" y="137438"/>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314089" y="39515"/>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70983" y="-19033"/>
            <a:ext cx="1459054" cy="215444"/>
          </a:xfrm>
          <a:prstGeom prst="rect">
            <a:avLst/>
          </a:prstGeom>
          <a:noFill/>
        </p:spPr>
        <p:txBody>
          <a:bodyPr wrap="none" rtlCol="0">
            <a:spAutoFit/>
          </a:bodyPr>
          <a:lstStyle/>
          <a:p>
            <a:r>
              <a:rPr lang="da-DK" sz="800" dirty="0"/>
              <a:t>Leverance følger tidsplanen</a:t>
            </a:r>
          </a:p>
        </p:txBody>
      </p:sp>
      <p:graphicFrame>
        <p:nvGraphicFramePr>
          <p:cNvPr id="5" name="Tabel 4">
            <a:extLst>
              <a:ext uri="{FF2B5EF4-FFF2-40B4-BE49-F238E27FC236}">
                <a16:creationId xmlns:a16="http://schemas.microsoft.com/office/drawing/2014/main" id="{51A4B251-322D-7DC4-CE26-CD3B8D4A6416}"/>
              </a:ext>
            </a:extLst>
          </p:cNvPr>
          <p:cNvGraphicFramePr>
            <a:graphicFrameLocks noGrp="1"/>
          </p:cNvGraphicFramePr>
          <p:nvPr>
            <p:extLst>
              <p:ext uri="{D42A27DB-BD31-4B8C-83A1-F6EECF244321}">
                <p14:modId xmlns:p14="http://schemas.microsoft.com/office/powerpoint/2010/main" val="871063715"/>
              </p:ext>
            </p:extLst>
          </p:nvPr>
        </p:nvGraphicFramePr>
        <p:xfrm>
          <a:off x="24400" y="463879"/>
          <a:ext cx="9036183" cy="4639315"/>
        </p:xfrm>
        <a:graphic>
          <a:graphicData uri="http://schemas.openxmlformats.org/drawingml/2006/table">
            <a:tbl>
              <a:tblPr firstRow="1" bandRow="1">
                <a:tableStyleId>{5C22544A-7EE6-4342-B048-85BDC9FD1C3A}</a:tableStyleId>
              </a:tblPr>
              <a:tblGrid>
                <a:gridCol w="2300121">
                  <a:extLst>
                    <a:ext uri="{9D8B030D-6E8A-4147-A177-3AD203B41FA5}">
                      <a16:colId xmlns:a16="http://schemas.microsoft.com/office/drawing/2014/main" val="1597883597"/>
                    </a:ext>
                  </a:extLst>
                </a:gridCol>
                <a:gridCol w="582111">
                  <a:extLst>
                    <a:ext uri="{9D8B030D-6E8A-4147-A177-3AD203B41FA5}">
                      <a16:colId xmlns:a16="http://schemas.microsoft.com/office/drawing/2014/main" val="606829951"/>
                    </a:ext>
                  </a:extLst>
                </a:gridCol>
                <a:gridCol w="701084">
                  <a:extLst>
                    <a:ext uri="{9D8B030D-6E8A-4147-A177-3AD203B41FA5}">
                      <a16:colId xmlns:a16="http://schemas.microsoft.com/office/drawing/2014/main" val="1191173933"/>
                    </a:ext>
                  </a:extLst>
                </a:gridCol>
                <a:gridCol w="781622">
                  <a:extLst>
                    <a:ext uri="{9D8B030D-6E8A-4147-A177-3AD203B41FA5}">
                      <a16:colId xmlns:a16="http://schemas.microsoft.com/office/drawing/2014/main" val="2738556525"/>
                    </a:ext>
                  </a:extLst>
                </a:gridCol>
                <a:gridCol w="1120217">
                  <a:extLst>
                    <a:ext uri="{9D8B030D-6E8A-4147-A177-3AD203B41FA5}">
                      <a16:colId xmlns:a16="http://schemas.microsoft.com/office/drawing/2014/main" val="4087329800"/>
                    </a:ext>
                  </a:extLst>
                </a:gridCol>
                <a:gridCol w="916776">
                  <a:extLst>
                    <a:ext uri="{9D8B030D-6E8A-4147-A177-3AD203B41FA5}">
                      <a16:colId xmlns:a16="http://schemas.microsoft.com/office/drawing/2014/main" val="1807219806"/>
                    </a:ext>
                  </a:extLst>
                </a:gridCol>
                <a:gridCol w="649667">
                  <a:extLst>
                    <a:ext uri="{9D8B030D-6E8A-4147-A177-3AD203B41FA5}">
                      <a16:colId xmlns:a16="http://schemas.microsoft.com/office/drawing/2014/main" val="77418318"/>
                    </a:ext>
                  </a:extLst>
                </a:gridCol>
                <a:gridCol w="1984585">
                  <a:extLst>
                    <a:ext uri="{9D8B030D-6E8A-4147-A177-3AD203B41FA5}">
                      <a16:colId xmlns:a16="http://schemas.microsoft.com/office/drawing/2014/main" val="624544613"/>
                    </a:ext>
                  </a:extLst>
                </a:gridCol>
              </a:tblGrid>
              <a:tr h="363108">
                <a:tc>
                  <a:txBody>
                    <a:bodyPr/>
                    <a:lstStyle/>
                    <a:p>
                      <a:r>
                        <a:rPr lang="da-DK" sz="900" dirty="0"/>
                        <a:t>TAU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84327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latin typeface="+mn-lt"/>
                        </a:rPr>
                        <a:t>1. </a:t>
                      </a:r>
                      <a:r>
                        <a:rPr lang="da-DK" sz="800" dirty="0">
                          <a:solidFill>
                            <a:schemeClr val="tx1"/>
                          </a:solidFill>
                          <a:latin typeface="+mn-lt"/>
                          <a:cs typeface="Calibri" panose="020F0502020204030204" pitchFamily="34" charset="0"/>
                        </a:rPr>
                        <a:t>Analyse af rammer for et dataøkosystem for forsyningsområdet</a:t>
                      </a:r>
                      <a:endParaRPr lang="da-DK" sz="800" b="1" dirty="0">
                        <a:solidFill>
                          <a:schemeClr val="tx1"/>
                        </a:solidFill>
                        <a:latin typeface="+mn-lt"/>
                        <a:cs typeface="Calibri" panose="020F0502020204030204" pitchFamily="34" charset="0"/>
                      </a:endParaRPr>
                    </a:p>
                  </a:txBody>
                  <a:tcPr/>
                </a:tc>
                <a:tc>
                  <a:txBody>
                    <a:bodyPr/>
                    <a:lstStyle/>
                    <a:p>
                      <a:endParaRPr lang="da-DK" sz="8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Afsluttet</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latin typeface="+mn-lt"/>
                          <a:cs typeface="Calibri" panose="020F0502020204030204" pitchFamily="34" charset="0"/>
                        </a:rPr>
                        <a:t>Arbejdsspor 1 vedr. dataøkosystem og sektorkobling. </a:t>
                      </a:r>
                    </a:p>
                  </a:txBody>
                  <a:tcPr/>
                </a:tc>
                <a:tc>
                  <a:txBody>
                    <a:bodyPr/>
                    <a:lstStyle/>
                    <a:p>
                      <a:r>
                        <a:rPr lang="da-DK" sz="800" dirty="0">
                          <a:latin typeface="+mn-lt"/>
                          <a:cs typeface="Calibri" panose="020F0502020204030204" pitchFamily="34" charset="0"/>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Arbejdssporet har gennemført analysen, som TAU godkendte på TAU-mødet d. 5. februar 2025. Med afsæt i</a:t>
                      </a:r>
                      <a:r>
                        <a:rPr lang="da-DK" sz="800" dirty="0">
                          <a:solidFill>
                            <a:schemeClr val="tx1"/>
                          </a:solidFill>
                        </a:rPr>
                        <a:t> arbejdsgruppens anbefalinger til nye leverancer er der udarbejdet to nye leverancebeskrivelser (</a:t>
                      </a:r>
                      <a:r>
                        <a:rPr lang="da-DK" sz="800" dirty="0"/>
                        <a:t>1.1 og 13). </a:t>
                      </a:r>
                      <a:endParaRPr lang="da-DK" sz="800" dirty="0">
                        <a:solidFill>
                          <a:schemeClr val="tx1"/>
                        </a:solidFill>
                      </a:endParaRPr>
                    </a:p>
                  </a:txBody>
                  <a:tcPr/>
                </a:tc>
                <a:extLst>
                  <a:ext uri="{0D108BD9-81ED-4DB2-BD59-A6C34878D82A}">
                    <a16:rowId xmlns:a16="http://schemas.microsoft.com/office/drawing/2014/main" val="1164482757"/>
                  </a:ext>
                </a:extLst>
              </a:tr>
              <a:tr h="1664246">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1.1. </a:t>
                      </a:r>
                      <a:r>
                        <a:rPr lang="da-DK" sz="800" i="0" kern="1200" dirty="0">
                          <a:solidFill>
                            <a:schemeClr val="dk1"/>
                          </a:solidFill>
                          <a:effectLst/>
                          <a:latin typeface="+mn-lt"/>
                          <a:ea typeface="+mn-ea"/>
                          <a:cs typeface="Calibri" panose="020F0502020204030204" pitchFamily="34" charset="0"/>
                        </a:rPr>
                        <a:t>Analyse af datamæssige og tekniske forudsætninger for realisering af centrale udfordringer på forsyningsområdet</a:t>
                      </a:r>
                      <a:endParaRPr lang="da-DK" sz="800" i="0" dirty="0">
                        <a:effectLst/>
                        <a:latin typeface="+mn-lt"/>
                        <a:ea typeface="Calibri" panose="020F0502020204030204" pitchFamily="34" charset="0"/>
                        <a:cs typeface="Calibri" panose="020F0502020204030204" pitchFamily="34" charset="0"/>
                      </a:endParaRP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a:t>
                      </a:r>
                      <a:r>
                        <a:rPr lang="da-DK" sz="800">
                          <a:solidFill>
                            <a:schemeClr val="tx1"/>
                          </a:solidFill>
                          <a:latin typeface="+mn-lt"/>
                          <a:cs typeface="Calibri" panose="020F0502020204030204" pitchFamily="34" charset="0"/>
                        </a:rPr>
                        <a:t>FFD 11/3 2026)</a:t>
                      </a:r>
                      <a:br>
                        <a:rPr lang="da-DK" sz="800" dirty="0">
                          <a:solidFill>
                            <a:schemeClr val="tx1"/>
                          </a:solidFill>
                          <a:latin typeface="+mn-lt"/>
                          <a:cs typeface="Calibri" panose="020F0502020204030204" pitchFamily="34" charset="0"/>
                        </a:rPr>
                      </a:b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Force Technology/</a:t>
                      </a:r>
                      <a:br>
                        <a:rPr lang="da-DK" sz="800">
                          <a:latin typeface="+mn-lt"/>
                          <a:cs typeface="Calibri" panose="020F0502020204030204" pitchFamily="34" charset="0"/>
                        </a:rPr>
                      </a:br>
                      <a:r>
                        <a:rPr lang="da-DK" sz="800">
                          <a:latin typeface="+mn-lt"/>
                          <a:cs typeface="Calibri" panose="020F0502020204030204" pitchFamily="34" charset="0"/>
                        </a:rPr>
                        <a:t>Klimadatastyrelsen </a:t>
                      </a:r>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Arbejdsspor 1 vedr. dataøkosystem og sektorkobling. </a:t>
                      </a:r>
                    </a:p>
                  </a:txBody>
                  <a:tcPr/>
                </a:tc>
                <a:tc>
                  <a:txBody>
                    <a:bodyPr/>
                    <a:lstStyle/>
                    <a:p>
                      <a:r>
                        <a:rPr lang="da-DK" sz="800" dirty="0">
                          <a:latin typeface="+mn-lt"/>
                          <a:cs typeface="Calibri" panose="020F0502020204030204" pitchFamily="34" charset="0"/>
                        </a:rPr>
                        <a:t>1</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TAU godkendte leverancebeskrivelsen d. 9. maj 2025, og arbejdet er igangsat. Leverancen skal tage udgangspunkt i anbefalingerne fra TAU-leverance 1 ”Analyse af rammer for dataøkosystem for forsyningsområdet”. Leverancen skal beskrive de datamæssige og tekniske forudsætninger for realiseringen af en række udvalgte </a:t>
                      </a:r>
                      <a:r>
                        <a:rPr lang="da-DK" sz="800" baseline="0" dirty="0" err="1">
                          <a:solidFill>
                            <a:schemeClr val="tx1"/>
                          </a:solidFill>
                        </a:rPr>
                        <a:t>use</a:t>
                      </a:r>
                      <a:r>
                        <a:rPr lang="da-DK" sz="800" baseline="0" dirty="0">
                          <a:solidFill>
                            <a:schemeClr val="tx1"/>
                          </a:solidFill>
                        </a:rPr>
                        <a:t> cases indenfor programområdet. Med fokus på de temaer, der er mindre viden om fx behov for datadeling. </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936840522"/>
                  </a:ext>
                </a:extLst>
              </a:tr>
              <a:tr h="1766039">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rPr>
                        <a:t>2. </a:t>
                      </a:r>
                      <a:r>
                        <a:rPr lang="da-DK" sz="800" baseline="0" dirty="0">
                          <a:solidFill>
                            <a:schemeClr val="tx1"/>
                          </a:solidFill>
                          <a:latin typeface="+mn-lt"/>
                          <a:cs typeface="Calibri" panose="020F0502020204030204" pitchFamily="34" charset="0"/>
                        </a:rPr>
                        <a:t>Fælles retningslinjer for begreber og deres relationer</a:t>
                      </a:r>
                      <a:endParaRPr lang="da-DK" sz="800" dirty="0">
                        <a:solidFill>
                          <a:schemeClr val="tx1"/>
                        </a:solidFill>
                        <a:latin typeface="+mn-lt"/>
                        <a:cs typeface="Calibri" panose="020F0502020204030204" pitchFamily="34" charset="0"/>
                      </a:endParaRP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Q2 2025</a:t>
                      </a:r>
                      <a:br>
                        <a:rPr lang="da-DK" sz="800" dirty="0">
                          <a:latin typeface="+mn-lt"/>
                          <a:cs typeface="Calibri" panose="020F0502020204030204" pitchFamily="34" charset="0"/>
                        </a:rPr>
                      </a:br>
                      <a:r>
                        <a:rPr lang="da-DK" sz="800" dirty="0">
                          <a:latin typeface="+mn-lt"/>
                          <a:cs typeface="Calibri" panose="020F0502020204030204" pitchFamily="34" charset="0"/>
                        </a:rPr>
                        <a:t>(FFD 28/5 2025)</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pPr marL="0" indent="0">
                        <a:buFont typeface="Arial" panose="020B0604020202020204" pitchFamily="34" charset="0"/>
                        <a:buNone/>
                      </a:pPr>
                      <a:r>
                        <a:rPr lang="da-DK" sz="800" dirty="0">
                          <a:solidFill>
                            <a:schemeClr val="tx1"/>
                          </a:solidFill>
                        </a:rPr>
                        <a:t>Der er udarbejdet en overordnet begrebsmodel for centrale forretningsmæssige</a:t>
                      </a:r>
                      <a:r>
                        <a:rPr lang="da-DK" sz="800" strike="sngStrike" dirty="0">
                          <a:solidFill>
                            <a:schemeClr val="tx1"/>
                          </a:solidFill>
                        </a:rPr>
                        <a:t>-</a:t>
                      </a:r>
                      <a:r>
                        <a:rPr lang="da-DK" sz="800" dirty="0">
                          <a:solidFill>
                            <a:schemeClr val="tx1"/>
                          </a:solidFill>
                        </a:rPr>
                        <a:t> og centrale begreber med afsæt i </a:t>
                      </a:r>
                      <a:r>
                        <a:rPr lang="da-DK" sz="800" dirty="0" err="1">
                          <a:solidFill>
                            <a:schemeClr val="tx1"/>
                          </a:solidFill>
                        </a:rPr>
                        <a:t>use</a:t>
                      </a:r>
                      <a:r>
                        <a:rPr lang="da-DK" sz="800" dirty="0">
                          <a:solidFill>
                            <a:schemeClr val="tx1"/>
                          </a:solidFill>
                        </a:rPr>
                        <a:t> casen ”forsyningsoverblik.dk”. Leverancen er blevet valideret i </a:t>
                      </a:r>
                      <a:r>
                        <a:rPr lang="da-DK" sz="800" dirty="0" err="1">
                          <a:solidFill>
                            <a:schemeClr val="tx1"/>
                          </a:solidFill>
                        </a:rPr>
                        <a:t>DUG’erne</a:t>
                      </a:r>
                      <a:r>
                        <a:rPr lang="da-DK" sz="800" dirty="0">
                          <a:solidFill>
                            <a:schemeClr val="tx1"/>
                          </a:solidFill>
                        </a:rPr>
                        <a:t>. Begrebsmodellen er indstillet til godkendelse af FFD på mødet d. 28. maj. Arbejdssporet vil arbejde videre med yderligere delmodeller fx for adgang til forbrugsdata, herunder samtykke, tredjepart, dataejer mv. </a:t>
                      </a:r>
                    </a:p>
                  </a:txBody>
                  <a:tcPr/>
                </a:tc>
                <a:extLst>
                  <a:ext uri="{0D108BD9-81ED-4DB2-BD59-A6C34878D82A}">
                    <a16:rowId xmlns:a16="http://schemas.microsoft.com/office/drawing/2014/main" val="1663565517"/>
                  </a:ext>
                </a:extLst>
              </a:tr>
            </a:tbl>
          </a:graphicData>
        </a:graphic>
      </p:graphicFrame>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332798509"/>
              </p:ext>
            </p:extLst>
          </p:nvPr>
        </p:nvGraphicFramePr>
        <p:xfrm>
          <a:off x="65003" y="1360337"/>
          <a:ext cx="9013993" cy="3566864"/>
        </p:xfrm>
        <a:graphic>
          <a:graphicData uri="http://schemas.openxmlformats.org/drawingml/2006/table">
            <a:tbl>
              <a:tblPr firstRow="1" bandRow="1">
                <a:tableStyleId>{5C22544A-7EE6-4342-B048-85BDC9FD1C3A}</a:tableStyleId>
              </a:tblPr>
              <a:tblGrid>
                <a:gridCol w="2294471">
                  <a:extLst>
                    <a:ext uri="{9D8B030D-6E8A-4147-A177-3AD203B41FA5}">
                      <a16:colId xmlns:a16="http://schemas.microsoft.com/office/drawing/2014/main" val="1597883597"/>
                    </a:ext>
                  </a:extLst>
                </a:gridCol>
                <a:gridCol w="580682">
                  <a:extLst>
                    <a:ext uri="{9D8B030D-6E8A-4147-A177-3AD203B41FA5}">
                      <a16:colId xmlns:a16="http://schemas.microsoft.com/office/drawing/2014/main" val="606829951"/>
                    </a:ext>
                  </a:extLst>
                </a:gridCol>
                <a:gridCol w="699362">
                  <a:extLst>
                    <a:ext uri="{9D8B030D-6E8A-4147-A177-3AD203B41FA5}">
                      <a16:colId xmlns:a16="http://schemas.microsoft.com/office/drawing/2014/main" val="1191173933"/>
                    </a:ext>
                  </a:extLst>
                </a:gridCol>
                <a:gridCol w="779703">
                  <a:extLst>
                    <a:ext uri="{9D8B030D-6E8A-4147-A177-3AD203B41FA5}">
                      <a16:colId xmlns:a16="http://schemas.microsoft.com/office/drawing/2014/main" val="2738556525"/>
                    </a:ext>
                  </a:extLst>
                </a:gridCol>
                <a:gridCol w="1069457">
                  <a:extLst>
                    <a:ext uri="{9D8B030D-6E8A-4147-A177-3AD203B41FA5}">
                      <a16:colId xmlns:a16="http://schemas.microsoft.com/office/drawing/2014/main" val="4087329800"/>
                    </a:ext>
                  </a:extLst>
                </a:gridCol>
                <a:gridCol w="948286">
                  <a:extLst>
                    <a:ext uri="{9D8B030D-6E8A-4147-A177-3AD203B41FA5}">
                      <a16:colId xmlns:a16="http://schemas.microsoft.com/office/drawing/2014/main" val="1807219806"/>
                    </a:ext>
                  </a:extLst>
                </a:gridCol>
                <a:gridCol w="655899">
                  <a:extLst>
                    <a:ext uri="{9D8B030D-6E8A-4147-A177-3AD203B41FA5}">
                      <a16:colId xmlns:a16="http://schemas.microsoft.com/office/drawing/2014/main" val="77418318"/>
                    </a:ext>
                  </a:extLst>
                </a:gridCol>
                <a:gridCol w="1986133">
                  <a:extLst>
                    <a:ext uri="{9D8B030D-6E8A-4147-A177-3AD203B41FA5}">
                      <a16:colId xmlns:a16="http://schemas.microsoft.com/office/drawing/2014/main" val="624544613"/>
                    </a:ext>
                  </a:extLst>
                </a:gridCol>
              </a:tblGrid>
              <a:tr h="366464">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807746">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3. </a:t>
                      </a:r>
                      <a:r>
                        <a:rPr lang="da-DK" sz="800" dirty="0">
                          <a:latin typeface="+mn-lt"/>
                          <a:cs typeface="Calibri" panose="020F0502020204030204" pitchFamily="34" charset="0"/>
                        </a:rPr>
                        <a:t>Fælles retningslinjer for dataformater og metadata for forbrugs- og produktionsdata</a:t>
                      </a:r>
                    </a:p>
                  </a:txBody>
                  <a:tcPr/>
                </a:tc>
                <a:tc>
                  <a:txBody>
                    <a:bodyPr/>
                    <a:lstStyle/>
                    <a:p>
                      <a:endParaRPr lang="da-DK" sz="800" kern="1200" dirty="0">
                        <a:solidFill>
                          <a:schemeClr val="dk1"/>
                        </a:solidFill>
                        <a:latin typeface="+mn-lt"/>
                        <a:ea typeface="+mn-ea"/>
                        <a:cs typeface="+mn-cs"/>
                      </a:endParaRPr>
                    </a:p>
                  </a:txBody>
                  <a:tcPr>
                    <a:solidFill>
                      <a:srgbClr val="FFFF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Q3 2025</a:t>
                      </a:r>
                      <a:br>
                        <a:rPr lang="da-DK" sz="800" dirty="0">
                          <a:latin typeface="+mn-lt"/>
                          <a:cs typeface="Calibri" panose="020F0502020204030204" pitchFamily="34" charset="0"/>
                        </a:rPr>
                      </a:br>
                      <a:r>
                        <a:rPr lang="da-DK" sz="800" dirty="0">
                          <a:latin typeface="+mn-lt"/>
                          <a:cs typeface="Calibri" panose="020F0502020204030204" pitchFamily="34" charset="0"/>
                        </a:rPr>
                        <a:t>(FFD 25/9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r>
                        <a:rPr lang="da-DK" sz="800" dirty="0"/>
                        <a:t>Leverancen (version 0.9) forventes sendt i høring/validering i </a:t>
                      </a:r>
                      <a:r>
                        <a:rPr lang="da-DK" sz="800" dirty="0" err="1"/>
                        <a:t>DUG’erne</a:t>
                      </a:r>
                      <a:r>
                        <a:rPr lang="da-DK" sz="800" dirty="0"/>
                        <a:t> inden sommer. Af hensyn til at sikre en hensigtsmæssige behandling af leverance i </a:t>
                      </a:r>
                      <a:r>
                        <a:rPr lang="da-DK" sz="800" dirty="0" err="1"/>
                        <a:t>DUG’erne</a:t>
                      </a:r>
                      <a:r>
                        <a:rPr lang="da-DK" sz="800" dirty="0"/>
                        <a:t> kan </a:t>
                      </a:r>
                      <a:r>
                        <a:rPr lang="da-DK" sz="800" dirty="0" err="1"/>
                        <a:t>FFDs</a:t>
                      </a:r>
                      <a:r>
                        <a:rPr lang="da-DK" sz="800" dirty="0"/>
                        <a:t> behandling af leverancen blive rykke</a:t>
                      </a:r>
                      <a:r>
                        <a:rPr lang="da-DK" sz="800" dirty="0">
                          <a:solidFill>
                            <a:schemeClr val="tx1"/>
                          </a:solidFill>
                        </a:rPr>
                        <a:t>t til FFD mødet i december.</a:t>
                      </a:r>
                    </a:p>
                  </a:txBody>
                  <a:tcPr/>
                </a:tc>
                <a:extLst>
                  <a:ext uri="{0D108BD9-81ED-4DB2-BD59-A6C34878D82A}">
                    <a16:rowId xmlns:a16="http://schemas.microsoft.com/office/drawing/2014/main" val="2956966807"/>
                  </a:ext>
                </a:extLst>
              </a:tr>
              <a:tr h="807746">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4. </a:t>
                      </a:r>
                      <a:r>
                        <a:rPr lang="da-DK" sz="800" dirty="0">
                          <a:latin typeface="+mn-lt"/>
                          <a:cs typeface="Calibri" panose="020F0502020204030204" pitchFamily="34" charset="0"/>
                        </a:rPr>
                        <a:t>Fælles retningslinjer vedr. datakvalitet og validering for forbrugs- og produktionsdata</a:t>
                      </a:r>
                    </a:p>
                  </a:txBody>
                  <a:tcPr/>
                </a:tc>
                <a:tc>
                  <a:txBody>
                    <a:bodyPr/>
                    <a:lstStyle/>
                    <a:p>
                      <a:endParaRPr lang="da-DK" sz="800" dirty="0">
                        <a:latin typeface="+mn-lt"/>
                      </a:endParaRPr>
                    </a:p>
                  </a:txBody>
                  <a:tcPr>
                    <a:solidFill>
                      <a:srgbClr val="FFFF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Q3 2025</a:t>
                      </a:r>
                      <a:br>
                        <a:rPr lang="da-DK" sz="800" dirty="0">
                          <a:latin typeface="+mn-lt"/>
                          <a:cs typeface="Calibri" panose="020F0502020204030204" pitchFamily="34" charset="0"/>
                        </a:rPr>
                      </a:br>
                      <a:r>
                        <a:rPr lang="da-DK" sz="800" dirty="0">
                          <a:latin typeface="+mn-lt"/>
                          <a:cs typeface="Calibri" panose="020F0502020204030204" pitchFamily="34" charset="0"/>
                        </a:rPr>
                        <a:t>(FFD 25/9 2025)</a:t>
                      </a: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Leverancen håndteres som en del af arbejdet med fælles retningslinjer for metadata (leverance 3). Dette skyldes, at formålet med leverancen er at sikre en ensartet metode til beskrivelse af oplysninger om datakvaliteten i et udstillet datasæt, som vil være en naturlig del af arbejdet med metadata. Af hensyn til at sikre en hensigtsmæssige behandling af leverance i </a:t>
                      </a:r>
                      <a:r>
                        <a:rPr lang="da-DK" sz="800" dirty="0" err="1"/>
                        <a:t>DUG’erne</a:t>
                      </a:r>
                      <a:r>
                        <a:rPr lang="da-DK" sz="800" dirty="0"/>
                        <a:t> kan </a:t>
                      </a:r>
                      <a:r>
                        <a:rPr lang="da-DK" sz="800" dirty="0" err="1"/>
                        <a:t>FFDs</a:t>
                      </a:r>
                      <a:r>
                        <a:rPr lang="da-DK" sz="800" dirty="0"/>
                        <a:t> behandling af leverancen blive rykke</a:t>
                      </a:r>
                      <a:r>
                        <a:rPr lang="da-DK" sz="800" dirty="0">
                          <a:solidFill>
                            <a:schemeClr val="tx1"/>
                          </a:solidFill>
                        </a:rPr>
                        <a:t>t til FFD mødet i december.</a:t>
                      </a:r>
                      <a:endParaRPr lang="da-DK" sz="800" kern="1200" dirty="0">
                        <a:solidFill>
                          <a:schemeClr val="dk1"/>
                        </a:solidFill>
                        <a:latin typeface="+mn-lt"/>
                        <a:ea typeface="+mn-ea"/>
                        <a:cs typeface="+mn-cs"/>
                      </a:endParaRPr>
                    </a:p>
                  </a:txBody>
                  <a:tcPr/>
                </a:tc>
                <a:extLst>
                  <a:ext uri="{0D108BD9-81ED-4DB2-BD59-A6C34878D82A}">
                    <a16:rowId xmlns:a16="http://schemas.microsoft.com/office/drawing/2014/main" val="3707344765"/>
                  </a:ext>
                </a:extLst>
              </a:tr>
              <a:tr h="495070">
                <a:tc>
                  <a:txBody>
                    <a:bodyPr/>
                    <a:lstStyle/>
                    <a:p>
                      <a:pPr>
                        <a:spcBef>
                          <a:spcPct val="0"/>
                        </a:spcBef>
                        <a:spcAft>
                          <a:spcPct val="0"/>
                        </a:spcAft>
                      </a:pPr>
                      <a:r>
                        <a:rPr lang="da-DK" sz="800" kern="1200" dirty="0">
                          <a:solidFill>
                            <a:schemeClr val="dk1"/>
                          </a:solidFill>
                          <a:latin typeface="+mn-lt"/>
                          <a:ea typeface="+mn-ea"/>
                          <a:cs typeface="+mn-cs"/>
                        </a:rPr>
                        <a:t>5. </a:t>
                      </a:r>
                      <a:r>
                        <a:rPr lang="da-DK" altLang="en-US" sz="800" dirty="0">
                          <a:latin typeface="+mn-lt"/>
                          <a:cs typeface="Calibri" panose="020F0502020204030204" pitchFamily="34" charset="0"/>
                        </a:rPr>
                        <a:t>Fælles retningslinjer for adgang- og </a:t>
                      </a:r>
                    </a:p>
                    <a:p>
                      <a:pPr>
                        <a:spcBef>
                          <a:spcPct val="0"/>
                        </a:spcBef>
                        <a:spcAft>
                          <a:spcPct val="0"/>
                        </a:spcAft>
                      </a:pPr>
                      <a:r>
                        <a:rPr lang="da-DK" altLang="en-US" sz="800" dirty="0">
                          <a:latin typeface="+mn-lt"/>
                          <a:cs typeface="Calibri" panose="020F0502020204030204" pitchFamily="34" charset="0"/>
                        </a:rPr>
                        <a:t>udveksling af forsyningsdata</a:t>
                      </a:r>
                      <a:r>
                        <a:rPr lang="da-DK" altLang="en-US" sz="800" kern="1200" dirty="0">
                          <a:solidFill>
                            <a:schemeClr val="dk1"/>
                          </a:solidFill>
                          <a:latin typeface="+mn-lt"/>
                          <a:ea typeface="+mn-ea"/>
                          <a:cs typeface="+mn-cs"/>
                        </a:rPr>
                        <a:t>.</a:t>
                      </a:r>
                      <a:endParaRPr lang="da-DK" sz="800" dirty="0">
                        <a:latin typeface="+mn-lt"/>
                      </a:endParaRPr>
                    </a:p>
                  </a:txBody>
                  <a:tcPr/>
                </a:tc>
                <a:tc>
                  <a:txBody>
                    <a:bodyPr/>
                    <a:lstStyle/>
                    <a:p>
                      <a:endParaRPr lang="da-DK" sz="800" dirty="0">
                        <a:solidFill>
                          <a:srgbClr val="FF0000"/>
                        </a:solidFill>
                        <a:latin typeface="+mn-lt"/>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Q2 2025</a:t>
                      </a:r>
                    </a:p>
                  </a:txBody>
                  <a:tcPr/>
                </a:tc>
                <a:tc>
                  <a:txBody>
                    <a:bodyPr/>
                    <a:lstStyle/>
                    <a:p>
                      <a:r>
                        <a:rPr lang="da-DK" sz="800" dirty="0">
                          <a:latin typeface="+mn-lt"/>
                          <a:cs typeface="Calibri" panose="020F0502020204030204" pitchFamily="34" charset="0"/>
                        </a:rPr>
                        <a:t>Q4 2025</a:t>
                      </a:r>
                      <a:br>
                        <a:rPr lang="da-DK" sz="800" dirty="0">
                          <a:latin typeface="+mn-lt"/>
                          <a:cs typeface="Calibri" panose="020F0502020204030204" pitchFamily="34" charset="0"/>
                        </a:rPr>
                      </a:br>
                      <a:r>
                        <a:rPr lang="da-DK" sz="800" dirty="0">
                          <a:latin typeface="+mn-lt"/>
                          <a:cs typeface="Calibri" panose="020F0502020204030204" pitchFamily="34" charset="0"/>
                        </a:rPr>
                        <a:t>(</a:t>
                      </a:r>
                      <a:r>
                        <a:rPr lang="da-DK" sz="800" dirty="0">
                          <a:solidFill>
                            <a:schemeClr val="tx1"/>
                          </a:solidFill>
                          <a:latin typeface="+mn-lt"/>
                          <a:cs typeface="Calibri" panose="020F0502020204030204" pitchFamily="34" charset="0"/>
                        </a:rPr>
                        <a:t>FFD 2/12 2025)</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1 vedr. dataøkosystem og sektorkobling</a:t>
                      </a: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Leverancen er en del af arbejdsspor 1 og er afhængig af leverance 1. Opstart af leverancen er derfor planlagt til Q2 2025. Forventes afsluttet i Q4 2025.</a:t>
                      </a:r>
                      <a:endParaRPr lang="da-DK" sz="800" kern="1200" dirty="0">
                        <a:solidFill>
                          <a:schemeClr val="dk1"/>
                        </a:solidFill>
                        <a:latin typeface="+mn-lt"/>
                        <a:ea typeface="+mn-ea"/>
                        <a:cs typeface="+mn-cs"/>
                      </a:endParaRPr>
                    </a:p>
                  </a:txBody>
                  <a:tcPr/>
                </a:tc>
                <a:extLst>
                  <a:ext uri="{0D108BD9-81ED-4DB2-BD59-A6C34878D82A}">
                    <a16:rowId xmlns:a16="http://schemas.microsoft.com/office/drawing/2014/main" val="3144533084"/>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4083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6</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522468603"/>
              </p:ext>
            </p:extLst>
          </p:nvPr>
        </p:nvGraphicFramePr>
        <p:xfrm>
          <a:off x="71501" y="713044"/>
          <a:ext cx="9000997" cy="4238680"/>
        </p:xfrm>
        <a:graphic>
          <a:graphicData uri="http://schemas.openxmlformats.org/drawingml/2006/table">
            <a:tbl>
              <a:tblPr firstRow="1" bandRow="1">
                <a:tableStyleId>{5C22544A-7EE6-4342-B048-85BDC9FD1C3A}</a:tableStyleId>
              </a:tblPr>
              <a:tblGrid>
                <a:gridCol w="2291163">
                  <a:extLst>
                    <a:ext uri="{9D8B030D-6E8A-4147-A177-3AD203B41FA5}">
                      <a16:colId xmlns:a16="http://schemas.microsoft.com/office/drawing/2014/main" val="1597883597"/>
                    </a:ext>
                  </a:extLst>
                </a:gridCol>
                <a:gridCol w="579845">
                  <a:extLst>
                    <a:ext uri="{9D8B030D-6E8A-4147-A177-3AD203B41FA5}">
                      <a16:colId xmlns:a16="http://schemas.microsoft.com/office/drawing/2014/main" val="606829951"/>
                    </a:ext>
                  </a:extLst>
                </a:gridCol>
                <a:gridCol w="698354">
                  <a:extLst>
                    <a:ext uri="{9D8B030D-6E8A-4147-A177-3AD203B41FA5}">
                      <a16:colId xmlns:a16="http://schemas.microsoft.com/office/drawing/2014/main" val="1191173933"/>
                    </a:ext>
                  </a:extLst>
                </a:gridCol>
                <a:gridCol w="778579">
                  <a:extLst>
                    <a:ext uri="{9D8B030D-6E8A-4147-A177-3AD203B41FA5}">
                      <a16:colId xmlns:a16="http://schemas.microsoft.com/office/drawing/2014/main" val="2738556525"/>
                    </a:ext>
                  </a:extLst>
                </a:gridCol>
                <a:gridCol w="1067915">
                  <a:extLst>
                    <a:ext uri="{9D8B030D-6E8A-4147-A177-3AD203B41FA5}">
                      <a16:colId xmlns:a16="http://schemas.microsoft.com/office/drawing/2014/main" val="4087329800"/>
                    </a:ext>
                  </a:extLst>
                </a:gridCol>
                <a:gridCol w="946919">
                  <a:extLst>
                    <a:ext uri="{9D8B030D-6E8A-4147-A177-3AD203B41FA5}">
                      <a16:colId xmlns:a16="http://schemas.microsoft.com/office/drawing/2014/main" val="1807219806"/>
                    </a:ext>
                  </a:extLst>
                </a:gridCol>
                <a:gridCol w="658004">
                  <a:extLst>
                    <a:ext uri="{9D8B030D-6E8A-4147-A177-3AD203B41FA5}">
                      <a16:colId xmlns:a16="http://schemas.microsoft.com/office/drawing/2014/main" val="77418318"/>
                    </a:ext>
                  </a:extLst>
                </a:gridCol>
                <a:gridCol w="1980218">
                  <a:extLst>
                    <a:ext uri="{9D8B030D-6E8A-4147-A177-3AD203B41FA5}">
                      <a16:colId xmlns:a16="http://schemas.microsoft.com/office/drawing/2014/main" val="624544613"/>
                    </a:ext>
                  </a:extLst>
                </a:gridCol>
              </a:tblGrid>
              <a:tr h="428680">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215211">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800" dirty="0">
                          <a:latin typeface="+mn-lt"/>
                        </a:rPr>
                        <a:t>6. </a:t>
                      </a:r>
                      <a:r>
                        <a:rPr lang="da-DK" sz="800" dirty="0">
                          <a:solidFill>
                            <a:schemeClr val="tx1"/>
                          </a:solidFill>
                          <a:latin typeface="+mn-lt"/>
                          <a:cs typeface="Calibri" panose="020F0502020204030204" pitchFamily="34" charset="0"/>
                        </a:rPr>
                        <a:t>Fælles retningslinjer for forsyningssektorens anvendelse af grunddata og georeferering </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Q2 2025</a:t>
                      </a:r>
                      <a:br>
                        <a:rPr lang="da-DK" sz="800" dirty="0">
                          <a:latin typeface="+mn-lt"/>
                          <a:cs typeface="Calibri" panose="020F0502020204030204" pitchFamily="34" charset="0"/>
                        </a:rPr>
                      </a:br>
                      <a:r>
                        <a:rPr lang="da-DK" sz="800" dirty="0">
                          <a:latin typeface="+mn-lt"/>
                          <a:cs typeface="Calibri" panose="020F0502020204030204" pitchFamily="34" charset="0"/>
                        </a:rPr>
                        <a:t>(FFD 28/5 2025)</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a:t>
                      </a:r>
                    </a:p>
                  </a:txBody>
                  <a:tcPr/>
                </a:tc>
                <a:tc>
                  <a:txBody>
                    <a:bodyPr/>
                    <a:lstStyle/>
                    <a:p>
                      <a:r>
                        <a:rPr lang="da-DK" sz="800" dirty="0">
                          <a:solidFill>
                            <a:schemeClr val="tx1"/>
                          </a:solidFill>
                          <a:latin typeface="+mn-lt"/>
                          <a:cs typeface="Calibri" panose="020F0502020204030204" pitchFamily="34" charset="0"/>
                        </a:rPr>
                        <a:t>Arbejdsspor 2 vedr. </a:t>
                      </a:r>
                      <a:r>
                        <a:rPr lang="da-DK" sz="800" dirty="0" err="1">
                          <a:solidFill>
                            <a:schemeClr val="tx1"/>
                          </a:solidFill>
                          <a:latin typeface="+mn-lt"/>
                          <a:cs typeface="Calibri" panose="020F0502020204030204" pitchFamily="34" charset="0"/>
                        </a:rPr>
                        <a:t>interoperabilitet</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Der er udarbejdet retningslinjer, som udstikker metoder og principper for, hvordan forsyningssektoren bør anvende grunddata og georeferering. Leverancen er blevet valideret i </a:t>
                      </a:r>
                      <a:r>
                        <a:rPr lang="da-DK" sz="800" dirty="0" err="1"/>
                        <a:t>DUG’erne</a:t>
                      </a:r>
                      <a:r>
                        <a:rPr lang="da-DK" sz="800" dirty="0"/>
                        <a:t>. Leverancen forelægges FFD den 28. maj 2025 med indstilling til godkendelse.</a:t>
                      </a:r>
                    </a:p>
                  </a:txBody>
                  <a:tcPr/>
                </a:tc>
                <a:extLst>
                  <a:ext uri="{0D108BD9-81ED-4DB2-BD59-A6C34878D82A}">
                    <a16:rowId xmlns:a16="http://schemas.microsoft.com/office/drawing/2014/main" val="3847297623"/>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latin typeface="+mn-lt"/>
                        </a:rPr>
                        <a:t>7. </a:t>
                      </a:r>
                      <a:r>
                        <a:rPr lang="da-DK" sz="800" dirty="0">
                          <a:solidFill>
                            <a:schemeClr val="tx1"/>
                          </a:solidFill>
                          <a:latin typeface="+mn-lt"/>
                          <a:cs typeface="Calibri" panose="020F0502020204030204" pitchFamily="34" charset="0"/>
                        </a:rPr>
                        <a:t>Analyse af løsninger vedr. samtykke til 3. part</a:t>
                      </a:r>
                    </a:p>
                  </a:txBody>
                  <a:tcPr/>
                </a:tc>
                <a:tc>
                  <a:txBody>
                    <a:bodyPr/>
                    <a:lstStyle/>
                    <a:p>
                      <a:endParaRPr lang="da-DK" sz="800" kern="1200" dirty="0">
                        <a:solidFill>
                          <a:srgbClr val="FF0000"/>
                        </a:solidFill>
                        <a:latin typeface="+mn-lt"/>
                        <a:ea typeface="+mn-ea"/>
                        <a:cs typeface="+mn-cs"/>
                      </a:endParaRPr>
                    </a:p>
                  </a:txBody>
                  <a:tcPr>
                    <a:solidFill>
                      <a:srgbClr val="FF0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fr-FR" sz="800" dirty="0">
                          <a:solidFill>
                            <a:schemeClr val="tx1"/>
                          </a:solidFill>
                          <a:latin typeface="+mn-lt"/>
                          <a:cs typeface="Calibri" panose="020F0502020204030204" pitchFamily="34" charset="0"/>
                        </a:rPr>
                        <a:t>Q4 2025</a:t>
                      </a:r>
                      <a:br>
                        <a:rPr lang="fr-FR" sz="800" dirty="0">
                          <a:solidFill>
                            <a:schemeClr val="tx1"/>
                          </a:solidFill>
                          <a:latin typeface="+mn-lt"/>
                          <a:cs typeface="Calibri" panose="020F0502020204030204" pitchFamily="34" charset="0"/>
                        </a:rPr>
                      </a:br>
                      <a:r>
                        <a:rPr lang="fr-FR" sz="800" dirty="0">
                          <a:solidFill>
                            <a:schemeClr val="tx1"/>
                          </a:solidFill>
                          <a:latin typeface="+mn-lt"/>
                          <a:cs typeface="Calibri" panose="020F0502020204030204" pitchFamily="34" charset="0"/>
                        </a:rPr>
                        <a:t>(FFD 2/12 2025)</a:t>
                      </a: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r>
                        <a:rPr lang="da-DK" sz="800" dirty="0"/>
                        <a:t>Der er udarbejdet udkast til notat, som beskriver elementerne i samtykke og en samtykkeløsning. Notat danner afsæt for det videre arbejde hvor arbejdssporet skal se på forskellige løsningsmetoder og eksempler. Da der har været stort fokus på opstart af leverance 8 og 9 forventes leverancen afsluttet i Q4 2025.</a:t>
                      </a: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rPr>
                        <a:t>8. </a:t>
                      </a:r>
                      <a:r>
                        <a:rPr lang="da-DK" sz="800" dirty="0">
                          <a:solidFill>
                            <a:schemeClr val="tx1"/>
                          </a:solidFill>
                          <a:effectLst/>
                          <a:latin typeface="+mn-lt"/>
                          <a:ea typeface="Calibri" panose="020F0502020204030204" pitchFamily="34" charset="0"/>
                          <a:cs typeface="Calibri" panose="020F0502020204030204" pitchFamily="34" charset="0"/>
                        </a:rPr>
                        <a:t>Fælles retningslinjer for håndtering af fortrolighed</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Q4 2024</a:t>
                      </a:r>
                    </a:p>
                  </a:txBody>
                  <a:tcPr/>
                </a:tc>
                <a:tc>
                  <a:txBody>
                    <a:bodyPr/>
                    <a:lstStyle/>
                    <a:p>
                      <a:r>
                        <a:rPr lang="da-DK" sz="800" dirty="0">
                          <a:latin typeface="+mn-lt"/>
                          <a:cs typeface="Calibri" panose="020F0502020204030204" pitchFamily="34" charset="0"/>
                        </a:rPr>
                        <a:t>Q1 2026</a:t>
                      </a:r>
                      <a:br>
                        <a:rPr lang="da-DK" sz="800" dirty="0">
                          <a:latin typeface="+mn-lt"/>
                          <a:cs typeface="Calibri" panose="020F0502020204030204" pitchFamily="34" charset="0"/>
                        </a:rPr>
                      </a:br>
                      <a:r>
                        <a:rPr lang="da-DK" sz="800" dirty="0">
                          <a:latin typeface="+mn-lt"/>
                          <a:cs typeface="Calibri" panose="020F0502020204030204" pitchFamily="34" charset="0"/>
                        </a:rPr>
                        <a:t>(FFD 11/3 2026)</a:t>
                      </a:r>
                      <a:br>
                        <a:rPr lang="da-DK" sz="800" dirty="0">
                          <a:latin typeface="+mn-lt"/>
                          <a:cs typeface="Calibri" panose="020F0502020204030204" pitchFamily="34" charset="0"/>
                        </a:rPr>
                      </a:br>
                      <a:endParaRPr lang="da-DK" sz="800" dirty="0">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t>Arbejdssporet har igangsat indhentningen af praksiseksempler, der viser tilgange til håndtering af fortrolighed ifm. dataudveksling. På baggrund af dette afdækkes sektorspecifikke behov mhp. at  foretage sammenskrivning af retningslinjer. Det afdækkes, om dele af retningslinjerne kan godkendes af Datatilsynet og få status af et adfærdskodeks.</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solidFill>
                          <a:srgbClr val="FF0000"/>
                        </a:solidFill>
                      </a:endParaRPr>
                    </a:p>
                  </a:txBody>
                  <a:tcPr/>
                </a:tc>
                <a:extLst>
                  <a:ext uri="{0D108BD9-81ED-4DB2-BD59-A6C34878D82A}">
                    <a16:rowId xmlns:a16="http://schemas.microsoft.com/office/drawing/2014/main" val="4121530979"/>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245324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7</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568725411"/>
              </p:ext>
            </p:extLst>
          </p:nvPr>
        </p:nvGraphicFramePr>
        <p:xfrm>
          <a:off x="24656" y="1634202"/>
          <a:ext cx="9000997" cy="3385240"/>
        </p:xfrm>
        <a:graphic>
          <a:graphicData uri="http://schemas.openxmlformats.org/drawingml/2006/table">
            <a:tbl>
              <a:tblPr firstRow="1" bandRow="1">
                <a:tableStyleId>{5C22544A-7EE6-4342-B048-85BDC9FD1C3A}</a:tableStyleId>
              </a:tblPr>
              <a:tblGrid>
                <a:gridCol w="2291163">
                  <a:extLst>
                    <a:ext uri="{9D8B030D-6E8A-4147-A177-3AD203B41FA5}">
                      <a16:colId xmlns:a16="http://schemas.microsoft.com/office/drawing/2014/main" val="1597883597"/>
                    </a:ext>
                  </a:extLst>
                </a:gridCol>
                <a:gridCol w="579845">
                  <a:extLst>
                    <a:ext uri="{9D8B030D-6E8A-4147-A177-3AD203B41FA5}">
                      <a16:colId xmlns:a16="http://schemas.microsoft.com/office/drawing/2014/main" val="606829951"/>
                    </a:ext>
                  </a:extLst>
                </a:gridCol>
                <a:gridCol w="698354">
                  <a:extLst>
                    <a:ext uri="{9D8B030D-6E8A-4147-A177-3AD203B41FA5}">
                      <a16:colId xmlns:a16="http://schemas.microsoft.com/office/drawing/2014/main" val="1191173933"/>
                    </a:ext>
                  </a:extLst>
                </a:gridCol>
                <a:gridCol w="778579">
                  <a:extLst>
                    <a:ext uri="{9D8B030D-6E8A-4147-A177-3AD203B41FA5}">
                      <a16:colId xmlns:a16="http://schemas.microsoft.com/office/drawing/2014/main" val="2738556525"/>
                    </a:ext>
                  </a:extLst>
                </a:gridCol>
                <a:gridCol w="1067915">
                  <a:extLst>
                    <a:ext uri="{9D8B030D-6E8A-4147-A177-3AD203B41FA5}">
                      <a16:colId xmlns:a16="http://schemas.microsoft.com/office/drawing/2014/main" val="4087329800"/>
                    </a:ext>
                  </a:extLst>
                </a:gridCol>
                <a:gridCol w="946919">
                  <a:extLst>
                    <a:ext uri="{9D8B030D-6E8A-4147-A177-3AD203B41FA5}">
                      <a16:colId xmlns:a16="http://schemas.microsoft.com/office/drawing/2014/main" val="1807219806"/>
                    </a:ext>
                  </a:extLst>
                </a:gridCol>
                <a:gridCol w="654953">
                  <a:extLst>
                    <a:ext uri="{9D8B030D-6E8A-4147-A177-3AD203B41FA5}">
                      <a16:colId xmlns:a16="http://schemas.microsoft.com/office/drawing/2014/main" val="77418318"/>
                    </a:ext>
                  </a:extLst>
                </a:gridCol>
                <a:gridCol w="1983269">
                  <a:extLst>
                    <a:ext uri="{9D8B030D-6E8A-4147-A177-3AD203B41FA5}">
                      <a16:colId xmlns:a16="http://schemas.microsoft.com/office/drawing/2014/main" val="624544613"/>
                    </a:ext>
                  </a:extLst>
                </a:gridCol>
              </a:tblGrid>
              <a:tr h="428680">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9. </a:t>
                      </a:r>
                      <a:r>
                        <a:rPr lang="da-DK" sz="800" dirty="0">
                          <a:solidFill>
                            <a:schemeClr val="tx1"/>
                          </a:solidFill>
                          <a:latin typeface="+mn-lt"/>
                          <a:cs typeface="Calibri" panose="020F0502020204030204" pitchFamily="34" charset="0"/>
                        </a:rPr>
                        <a:t>Redegørelse for relevante GDPR-problematikker i forbindelse med udlevering af forsyningsdata</a:t>
                      </a:r>
                    </a:p>
                  </a:txBody>
                  <a:tcPr/>
                </a:tc>
                <a:tc>
                  <a:txBody>
                    <a:bodyPr/>
                    <a:lstStyle/>
                    <a:p>
                      <a:endParaRPr lang="da-DK" sz="8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(FFD 2/12 2025) </a:t>
                      </a:r>
                      <a:br>
                        <a:rPr lang="da-DK" sz="800" dirty="0">
                          <a:solidFill>
                            <a:schemeClr val="tx1"/>
                          </a:solidFill>
                          <a:latin typeface="+mn-lt"/>
                          <a:cs typeface="Calibri" panose="020F0502020204030204" pitchFamily="34" charset="0"/>
                        </a:rPr>
                      </a:br>
                      <a:br>
                        <a:rPr lang="da-DK" sz="800" dirty="0">
                          <a:solidFill>
                            <a:schemeClr val="tx1"/>
                          </a:solidFill>
                          <a:latin typeface="+mn-lt"/>
                          <a:cs typeface="Calibri" panose="020F0502020204030204" pitchFamily="34" charset="0"/>
                        </a:rPr>
                      </a:b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3 vedr. sikker dataudveksling og anvendelse</a:t>
                      </a:r>
                    </a:p>
                  </a:txBody>
                  <a:tcPr/>
                </a:tc>
                <a:tc>
                  <a:txBody>
                    <a:bodyPr/>
                    <a:lstStyle/>
                    <a:p>
                      <a:r>
                        <a:rPr lang="da-DK" sz="800" dirty="0">
                          <a:latin typeface="+mn-lt"/>
                          <a:cs typeface="Calibri" panose="020F0502020204030204" pitchFamily="34" charset="0"/>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rPr>
                        <a:t>Der er vil blive igangsat en spørgeskemaafdækning som distribueres til brancheorganisationer </a:t>
                      </a:r>
                      <a:r>
                        <a:rPr lang="da-DK" sz="800" dirty="0" err="1">
                          <a:solidFill>
                            <a:schemeClr val="tx1"/>
                          </a:solidFill>
                        </a:rPr>
                        <a:t>mhp</a:t>
                      </a:r>
                      <a:r>
                        <a:rPr lang="da-DK" sz="800" dirty="0">
                          <a:solidFill>
                            <a:schemeClr val="tx1"/>
                          </a:solidFill>
                        </a:rPr>
                        <a:t>. at </a:t>
                      </a:r>
                      <a:r>
                        <a:rPr lang="da-DK" sz="800" dirty="0"/>
                        <a:t>identificere centrale GDPR-udfordringer ved databehandling i forsyningssektoren. Resultatet heraf skal danne grundlag for det videre arbejde. Som en del af leverancen vil der være en </a:t>
                      </a:r>
                      <a:r>
                        <a:rPr lang="da-DK" sz="800" b="0" i="0" kern="1200" dirty="0">
                          <a:solidFill>
                            <a:schemeClr val="dk1"/>
                          </a:solidFill>
                          <a:effectLst/>
                          <a:latin typeface="+mn-lt"/>
                          <a:ea typeface="+mn-ea"/>
                          <a:cs typeface="+mn-cs"/>
                        </a:rPr>
                        <a:t>dialog med Datatilsynet, om retningslinjerne kan godkendes som et adfærdskodeks.</a:t>
                      </a:r>
                      <a:endParaRPr lang="da-DK" sz="800" dirty="0"/>
                    </a:p>
                  </a:txBody>
                  <a:tcPr/>
                </a:tc>
                <a:extLst>
                  <a:ext uri="{0D108BD9-81ED-4DB2-BD59-A6C34878D82A}">
                    <a16:rowId xmlns:a16="http://schemas.microsoft.com/office/drawing/2014/main" val="656912321"/>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dk1"/>
                          </a:solidFill>
                          <a:latin typeface="+mn-lt"/>
                          <a:ea typeface="+mn-ea"/>
                          <a:cs typeface="+mn-cs"/>
                        </a:rPr>
                        <a:t>10. </a:t>
                      </a:r>
                      <a:r>
                        <a:rPr lang="da-DK" sz="800" kern="1200" dirty="0">
                          <a:solidFill>
                            <a:schemeClr val="dk1"/>
                          </a:solidFill>
                          <a:effectLst/>
                          <a:latin typeface="+mn-lt"/>
                          <a:ea typeface="+mn-ea"/>
                          <a:cs typeface="Calibri" panose="020F0502020204030204" pitchFamily="34" charset="0"/>
                        </a:rPr>
                        <a:t>Analyse af sektorkobling i relation til </a:t>
                      </a:r>
                      <a:r>
                        <a:rPr lang="da-DK" sz="800" kern="1200" dirty="0" err="1">
                          <a:solidFill>
                            <a:schemeClr val="dk1"/>
                          </a:solidFill>
                          <a:effectLst/>
                          <a:latin typeface="+mn-lt"/>
                          <a:ea typeface="+mn-ea"/>
                          <a:cs typeface="Calibri" panose="020F0502020204030204" pitchFamily="34" charset="0"/>
                        </a:rPr>
                        <a:t>FDPs</a:t>
                      </a:r>
                      <a:r>
                        <a:rPr lang="da-DK" sz="800" kern="1200" dirty="0">
                          <a:solidFill>
                            <a:schemeClr val="dk1"/>
                          </a:solidFill>
                          <a:effectLst/>
                          <a:latin typeface="+mn-lt"/>
                          <a:ea typeface="+mn-ea"/>
                          <a:cs typeface="Calibri" panose="020F0502020204030204" pitchFamily="34" charset="0"/>
                        </a:rPr>
                        <a:t> genstandsfelt</a:t>
                      </a:r>
                      <a:endParaRPr lang="da-DK" sz="800" dirty="0">
                        <a:effectLst/>
                        <a:latin typeface="+mn-lt"/>
                        <a:ea typeface="Calibri" panose="020F0502020204030204" pitchFamily="34" charset="0"/>
                        <a:cs typeface="Calibri" panose="020F0502020204030204" pitchFamily="34" charset="0"/>
                      </a:endParaRPr>
                    </a:p>
                  </a:txBody>
                  <a:tcPr/>
                </a:tc>
                <a:tc>
                  <a:txBody>
                    <a:bodyPr/>
                    <a:lstStyle/>
                    <a:p>
                      <a:endParaRPr lang="da-DK" sz="800" dirty="0">
                        <a:latin typeface="+mn-lt"/>
                      </a:endParaRPr>
                    </a:p>
                  </a:txBody>
                  <a:tcPr>
                    <a:solidFill>
                      <a:schemeClr val="bg1">
                        <a:lumMod val="7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(FFD 2/12 2025)</a:t>
                      </a:r>
                    </a:p>
                  </a:txBody>
                  <a:tcPr/>
                </a:tc>
                <a:tc>
                  <a:txBody>
                    <a:bodyPr/>
                    <a:lstStyle/>
                    <a:p>
                      <a:r>
                        <a:rPr lang="da-DK" sz="800" dirty="0">
                          <a:latin typeface="+mn-lt"/>
                          <a:cs typeface="Calibri" panose="020F0502020204030204" pitchFamily="34" charset="0"/>
                        </a:rPr>
                        <a:t>Klimadatastyrelsen/Energistyrelsen</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Arbejdsspor 1 vedr. dataøkosystem og sektorkobling. </a:t>
                      </a:r>
                    </a:p>
                  </a:txBody>
                  <a:tcPr/>
                </a:tc>
                <a:tc>
                  <a:txBody>
                    <a:bodyPr/>
                    <a:lstStyle/>
                    <a:p>
                      <a:r>
                        <a:rPr lang="da-DK" sz="800" dirty="0">
                          <a:latin typeface="+mn-lt"/>
                          <a:cs typeface="Calibri" panose="020F0502020204030204" pitchFamily="34" charset="0"/>
                        </a:rPr>
                        <a:t>1, 2, 4, 5, 9.</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Leverancen er del af arbejdsspor 1 og er afhængig af leverance 1 ”analyse af rammer for et dataøkosystem for forsyningsområdet”. Opstart af leverancen er derfor Q2 2025 og den forventes afsluttet i Q4 2025.</a:t>
                      </a:r>
                      <a:br>
                        <a:rPr lang="da-DK" sz="800" baseline="0" dirty="0">
                          <a:solidFill>
                            <a:schemeClr val="tx1"/>
                          </a:solidFill>
                        </a:rPr>
                      </a:br>
                      <a:endParaRPr lang="da-DK" sz="800" b="1" kern="1200" dirty="0">
                        <a:solidFill>
                          <a:srgbClr val="FF0000"/>
                        </a:solidFill>
                        <a:highlight>
                          <a:srgbClr val="FFFF00"/>
                        </a:highlight>
                        <a:latin typeface="+mn-lt"/>
                        <a:ea typeface="+mn-ea"/>
                        <a:cs typeface="+mn-cs"/>
                      </a:endParaRPr>
                    </a:p>
                  </a:txBody>
                  <a:tcPr/>
                </a:tc>
                <a:extLst>
                  <a:ext uri="{0D108BD9-81ED-4DB2-BD59-A6C34878D82A}">
                    <a16:rowId xmlns:a16="http://schemas.microsoft.com/office/drawing/2014/main" val="4121530979"/>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800" dirty="0">
                          <a:solidFill>
                            <a:schemeClr val="tx1"/>
                          </a:solidFill>
                          <a:latin typeface="+mn-lt"/>
                          <a:cs typeface="Calibri" panose="020F0502020204030204" pitchFamily="34" charset="0"/>
                        </a:rPr>
                        <a:t>11. Redegørelse for igangværende EU-initiativer </a:t>
                      </a:r>
                    </a:p>
                  </a:txBody>
                  <a:tcPr/>
                </a:tc>
                <a:tc>
                  <a:txBody>
                    <a:bodyPr/>
                    <a:lstStyle/>
                    <a:p>
                      <a:endParaRPr lang="da-DK" sz="800" dirty="0">
                        <a:solidFill>
                          <a:srgbClr val="00B050"/>
                        </a:solidFill>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cs typeface="Calibri" panose="020F0502020204030204" pitchFamily="34" charset="0"/>
                        </a:rPr>
                        <a:t>Q4 2025</a:t>
                      </a:r>
                      <a:br>
                        <a:rPr lang="da-DK" sz="800" dirty="0">
                          <a:solidFill>
                            <a:schemeClr val="tx1"/>
                          </a:solidFill>
                          <a:latin typeface="+mn-lt"/>
                          <a:cs typeface="Calibri" panose="020F0502020204030204" pitchFamily="34" charset="0"/>
                        </a:rPr>
                      </a:br>
                      <a:r>
                        <a:rPr lang="da-DK" sz="800" dirty="0">
                          <a:solidFill>
                            <a:schemeClr val="tx1"/>
                          </a:solidFill>
                          <a:latin typeface="+mn-lt"/>
                          <a:cs typeface="Calibri" panose="020F0502020204030204" pitchFamily="34" charset="0"/>
                        </a:rPr>
                        <a:t>(FFD 2/12 2025)</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Lea Schick, Alexandra instituttet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r>
                        <a:rPr lang="da-DK" sz="800" dirty="0">
                          <a:solidFill>
                            <a:schemeClr val="tx1"/>
                          </a:solidFill>
                          <a:latin typeface="+mn-lt"/>
                          <a:cs typeface="Calibri" panose="020F0502020204030204" pitchFamily="34" charset="0"/>
                        </a:rPr>
                        <a:t>Arbejdsspor 4 vedr. EU  og det internationale</a:t>
                      </a:r>
                    </a:p>
                  </a:txBody>
                  <a:tcPr/>
                </a:tc>
                <a:tc>
                  <a:txBody>
                    <a:bodyPr/>
                    <a:lstStyle/>
                    <a:p>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dirty="0"/>
                        <a:t>Arbejdssporet arbejder p.t. med at levere ind til leverance 13 vedr. afdækning af relevante europæiske komponenter og standarder.</a:t>
                      </a: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299162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8</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605660207"/>
              </p:ext>
            </p:extLst>
          </p:nvPr>
        </p:nvGraphicFramePr>
        <p:xfrm>
          <a:off x="71501" y="794963"/>
          <a:ext cx="9000997" cy="4147240"/>
        </p:xfrm>
        <a:graphic>
          <a:graphicData uri="http://schemas.openxmlformats.org/drawingml/2006/table">
            <a:tbl>
              <a:tblPr firstRow="1" bandRow="1">
                <a:tableStyleId>{5C22544A-7EE6-4342-B048-85BDC9FD1C3A}</a:tableStyleId>
              </a:tblPr>
              <a:tblGrid>
                <a:gridCol w="2291163">
                  <a:extLst>
                    <a:ext uri="{9D8B030D-6E8A-4147-A177-3AD203B41FA5}">
                      <a16:colId xmlns:a16="http://schemas.microsoft.com/office/drawing/2014/main" val="1597883597"/>
                    </a:ext>
                  </a:extLst>
                </a:gridCol>
                <a:gridCol w="579845">
                  <a:extLst>
                    <a:ext uri="{9D8B030D-6E8A-4147-A177-3AD203B41FA5}">
                      <a16:colId xmlns:a16="http://schemas.microsoft.com/office/drawing/2014/main" val="606829951"/>
                    </a:ext>
                  </a:extLst>
                </a:gridCol>
                <a:gridCol w="698354">
                  <a:extLst>
                    <a:ext uri="{9D8B030D-6E8A-4147-A177-3AD203B41FA5}">
                      <a16:colId xmlns:a16="http://schemas.microsoft.com/office/drawing/2014/main" val="1191173933"/>
                    </a:ext>
                  </a:extLst>
                </a:gridCol>
                <a:gridCol w="778579">
                  <a:extLst>
                    <a:ext uri="{9D8B030D-6E8A-4147-A177-3AD203B41FA5}">
                      <a16:colId xmlns:a16="http://schemas.microsoft.com/office/drawing/2014/main" val="2738556525"/>
                    </a:ext>
                  </a:extLst>
                </a:gridCol>
                <a:gridCol w="1067915">
                  <a:extLst>
                    <a:ext uri="{9D8B030D-6E8A-4147-A177-3AD203B41FA5}">
                      <a16:colId xmlns:a16="http://schemas.microsoft.com/office/drawing/2014/main" val="4087329800"/>
                    </a:ext>
                  </a:extLst>
                </a:gridCol>
                <a:gridCol w="946919">
                  <a:extLst>
                    <a:ext uri="{9D8B030D-6E8A-4147-A177-3AD203B41FA5}">
                      <a16:colId xmlns:a16="http://schemas.microsoft.com/office/drawing/2014/main" val="1807219806"/>
                    </a:ext>
                  </a:extLst>
                </a:gridCol>
                <a:gridCol w="654953">
                  <a:extLst>
                    <a:ext uri="{9D8B030D-6E8A-4147-A177-3AD203B41FA5}">
                      <a16:colId xmlns:a16="http://schemas.microsoft.com/office/drawing/2014/main" val="77418318"/>
                    </a:ext>
                  </a:extLst>
                </a:gridCol>
                <a:gridCol w="1983269">
                  <a:extLst>
                    <a:ext uri="{9D8B030D-6E8A-4147-A177-3AD203B41FA5}">
                      <a16:colId xmlns:a16="http://schemas.microsoft.com/office/drawing/2014/main" val="624544613"/>
                    </a:ext>
                  </a:extLst>
                </a:gridCol>
              </a:tblGrid>
              <a:tr h="428680">
                <a:tc>
                  <a:txBody>
                    <a:bodyPr/>
                    <a:lstStyle/>
                    <a:p>
                      <a:r>
                        <a:rPr lang="da-DK" sz="800" dirty="0"/>
                        <a:t>TAU leverance (nr. og titel) </a:t>
                      </a:r>
                    </a:p>
                  </a:txBody>
                  <a:tcPr/>
                </a:tc>
                <a:tc>
                  <a:txBody>
                    <a:bodyPr/>
                    <a:lstStyle/>
                    <a:p>
                      <a:r>
                        <a:rPr lang="da-DK" sz="800" dirty="0"/>
                        <a:t>Status</a:t>
                      </a:r>
                      <a:endParaRPr lang="da-DK" sz="800" b="0" dirty="0"/>
                    </a:p>
                  </a:txBody>
                  <a:tcPr/>
                </a:tc>
                <a:tc>
                  <a:txBody>
                    <a:bodyPr/>
                    <a:lstStyle/>
                    <a:p>
                      <a:r>
                        <a:rPr lang="da-DK" sz="800" dirty="0" err="1"/>
                        <a:t>Påbe-gyndes</a:t>
                      </a:r>
                      <a:endParaRPr lang="da-DK" sz="800" dirty="0"/>
                    </a:p>
                  </a:txBody>
                  <a:tcPr/>
                </a:tc>
                <a:tc>
                  <a:txBody>
                    <a:bodyPr/>
                    <a:lstStyle/>
                    <a:p>
                      <a:r>
                        <a:rPr lang="da-DK" sz="800" dirty="0"/>
                        <a:t>Afsluttes</a:t>
                      </a:r>
                    </a:p>
                  </a:txBody>
                  <a:tcPr/>
                </a:tc>
                <a:tc>
                  <a:txBody>
                    <a:bodyPr/>
                    <a:lstStyle/>
                    <a:p>
                      <a:r>
                        <a:rPr lang="da-DK" sz="800" dirty="0"/>
                        <a:t>Tovholder </a:t>
                      </a:r>
                      <a:r>
                        <a:rPr lang="da-DK" sz="800" baseline="0" dirty="0"/>
                        <a:t>(</a:t>
                      </a:r>
                      <a:r>
                        <a:rPr lang="da-DK" sz="800" baseline="0" dirty="0" err="1"/>
                        <a:t>a</a:t>
                      </a:r>
                      <a:r>
                        <a:rPr lang="da-DK" sz="800" dirty="0" err="1"/>
                        <a:t>n-svarlig</a:t>
                      </a:r>
                      <a:r>
                        <a:rPr lang="da-DK" sz="800" dirty="0"/>
                        <a:t> aktør)</a:t>
                      </a:r>
                    </a:p>
                  </a:txBody>
                  <a:tcPr/>
                </a:tc>
                <a:tc>
                  <a:txBody>
                    <a:bodyPr/>
                    <a:lstStyle/>
                    <a:p>
                      <a:r>
                        <a:rPr lang="da-DK" sz="800" dirty="0"/>
                        <a:t>Arbejdsspor</a:t>
                      </a:r>
                    </a:p>
                  </a:txBody>
                  <a:tcPr/>
                </a:tc>
                <a:tc>
                  <a:txBody>
                    <a:bodyPr/>
                    <a:lstStyle/>
                    <a:p>
                      <a:r>
                        <a:rPr lang="da-DK" sz="800" dirty="0" err="1"/>
                        <a:t>Målsæt-ning</a:t>
                      </a:r>
                      <a:endParaRPr lang="da-DK" sz="800" dirty="0"/>
                    </a:p>
                  </a:txBody>
                  <a:tcPr/>
                </a:tc>
                <a:tc>
                  <a:txBody>
                    <a:bodyPr/>
                    <a:lstStyle/>
                    <a:p>
                      <a:r>
                        <a:rPr lang="da-DK" sz="800" dirty="0"/>
                        <a:t>Fremdrift</a:t>
                      </a:r>
                    </a:p>
                  </a:txBody>
                  <a:tcPr/>
                </a:tc>
                <a:extLst>
                  <a:ext uri="{0D108BD9-81ED-4DB2-BD59-A6C34878D82A}">
                    <a16:rowId xmlns:a16="http://schemas.microsoft.com/office/drawing/2014/main" val="3646691106"/>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800" dirty="0">
                          <a:solidFill>
                            <a:schemeClr val="tx1"/>
                          </a:solidFill>
                          <a:latin typeface="+mn-lt"/>
                          <a:cs typeface="Calibri" panose="020F0502020204030204" pitchFamily="34" charset="0"/>
                        </a:rPr>
                        <a:t>12. Analyse af mulige gevinster ved bredere adgang til BBR energiforbrugsdata.</a:t>
                      </a:r>
                    </a:p>
                  </a:txBody>
                  <a:tcPr/>
                </a:tc>
                <a:tc>
                  <a:txBody>
                    <a:bodyPr/>
                    <a:lstStyle/>
                    <a:p>
                      <a:endParaRPr lang="da-DK" sz="8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2026</a:t>
                      </a:r>
                      <a:br>
                        <a:rPr lang="da-DK" sz="800" dirty="0">
                          <a:latin typeface="+mn-lt"/>
                          <a:cs typeface="Calibri" panose="020F0502020204030204" pitchFamily="34" charset="0"/>
                        </a:rPr>
                      </a:br>
                      <a:r>
                        <a:rPr lang="da-DK" sz="800" dirty="0">
                          <a:latin typeface="+mn-lt"/>
                          <a:cs typeface="Calibri" panose="020F0502020204030204" pitchFamily="34" charset="0"/>
                        </a:rPr>
                        <a:t>(FFD 11/3 2026)</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Klimadatastyrelsen/Energistyrelsen</a:t>
                      </a:r>
                    </a:p>
                  </a:txBody>
                  <a:tcPr/>
                </a:tc>
                <a:tc>
                  <a:txBody>
                    <a:bodyPr/>
                    <a:lstStyle/>
                    <a:p>
                      <a:r>
                        <a:rPr lang="da-DK" sz="800" dirty="0">
                          <a:solidFill>
                            <a:schemeClr val="tx1"/>
                          </a:solidFill>
                          <a:latin typeface="+mn-lt"/>
                          <a:cs typeface="Calibri" panose="020F0502020204030204" pitchFamily="34" charset="0"/>
                        </a:rPr>
                        <a:t>Arbejdsspor 5 vedr. BBR forbrugsdata</a:t>
                      </a:r>
                    </a:p>
                  </a:txBody>
                  <a:tcPr/>
                </a:tc>
                <a:tc>
                  <a:txBody>
                    <a:bodyPr/>
                    <a:lstStyle/>
                    <a:p>
                      <a:r>
                        <a:rPr lang="da-DK" sz="800" dirty="0">
                          <a:latin typeface="+mn-lt"/>
                          <a:cs typeface="Calibri" panose="020F0502020204030204" pitchFamily="34" charset="0"/>
                        </a:rPr>
                        <a:t>2,6</a:t>
                      </a:r>
                    </a:p>
                  </a:txBody>
                  <a:tcPr/>
                </a:tc>
                <a:tc>
                  <a:txBody>
                    <a:bodyPr/>
                    <a:lstStyle/>
                    <a:p>
                      <a:r>
                        <a:rPr lang="da-DK" sz="800" kern="1200" dirty="0">
                          <a:solidFill>
                            <a:schemeClr val="tx1"/>
                          </a:solidFill>
                          <a:latin typeface="+mn-lt"/>
                          <a:ea typeface="+mn-ea"/>
                          <a:cs typeface="+mn-cs"/>
                        </a:rPr>
                        <a:t>TAU godkendte igangsættelse af leverancen på TAU-mødet den 5. februar 2025. FDP-sekretariatet har nedsat en arbejdsgruppe for leverancen. Første skridt i leverancen er, at VURDST udarbejder as-is beskrivelse af BBR og FDP-sekretariatet afdækker potentielle gevinster. Det skal danne baggrund for det videre arbejde. På FFD-mødet den 28 maj. skal der tages en principbeslutning om, hvorvidt FDP skal igangsætte udarbejdelsen af anbefaling om, hvordan BBR-forbrugsdata kan frisættes på årsniveau.</a:t>
                      </a:r>
                    </a:p>
                  </a:txBody>
                  <a:tcPr/>
                </a:tc>
                <a:extLst>
                  <a:ext uri="{0D108BD9-81ED-4DB2-BD59-A6C34878D82A}">
                    <a16:rowId xmlns:a16="http://schemas.microsoft.com/office/drawing/2014/main" val="3811634456"/>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800" dirty="0">
                          <a:solidFill>
                            <a:schemeClr val="tx1"/>
                          </a:solidFill>
                          <a:latin typeface="+mn-lt"/>
                          <a:cs typeface="Calibri" panose="020F0502020204030204" pitchFamily="34" charset="0"/>
                        </a:rPr>
                        <a:t>13. Fælles byggeblokke og standarder for forsyningsområdet</a:t>
                      </a:r>
                    </a:p>
                  </a:txBody>
                  <a:tcPr/>
                </a:tc>
                <a:tc>
                  <a:txBody>
                    <a:bodyPr/>
                    <a:lstStyle/>
                    <a:p>
                      <a:endParaRPr lang="da-DK" sz="800" dirty="0">
                        <a:solidFill>
                          <a:srgbClr val="00B050"/>
                        </a:solidFill>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dirty="0">
                          <a:latin typeface="+mn-lt"/>
                          <a:cs typeface="Calibri" panose="020F0502020204030204" pitchFamily="34" charset="0"/>
                        </a:rPr>
                        <a:t>Q1 2026</a:t>
                      </a:r>
                      <a:br>
                        <a:rPr lang="da-DK" sz="800" dirty="0">
                          <a:latin typeface="+mn-lt"/>
                          <a:cs typeface="Calibri" panose="020F0502020204030204" pitchFamily="34" charset="0"/>
                        </a:rPr>
                      </a:br>
                      <a:r>
                        <a:rPr lang="da-DK" sz="800" dirty="0">
                          <a:latin typeface="+mn-lt"/>
                          <a:cs typeface="Calibri" panose="020F0502020204030204" pitchFamily="34" charset="0"/>
                        </a:rPr>
                        <a:t>(FFD 11/3 2026)</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0" dirty="0">
                          <a:solidFill>
                            <a:schemeClr val="tx1"/>
                          </a:solidFill>
                          <a:latin typeface="+mn-lt"/>
                          <a:cs typeface="Calibri" panose="020F0502020204030204" pitchFamily="34" charset="0"/>
                        </a:rPr>
                        <a:t>Digitaliseringsstyrelsen/ </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800" b="0" dirty="0">
                          <a:solidFill>
                            <a:schemeClr val="tx1"/>
                          </a:solidFill>
                          <a:latin typeface="+mn-lt"/>
                          <a:cs typeface="Calibri" panose="020F0502020204030204" pitchFamily="34" charset="0"/>
                        </a:rPr>
                        <a:t>Klimadatastyrelsen</a:t>
                      </a:r>
                    </a:p>
                  </a:txBody>
                  <a:tcPr/>
                </a:tc>
                <a:tc>
                  <a:txBody>
                    <a:bodyPr/>
                    <a:lstStyle/>
                    <a:p>
                      <a:r>
                        <a:rPr lang="da-DK" sz="800" dirty="0">
                          <a:latin typeface="+mn-lt"/>
                          <a:cs typeface="Calibri" panose="020F0502020204030204" pitchFamily="34" charset="0"/>
                        </a:rPr>
                        <a:t>Arbejdsspor 1 vedr. dataøkosystem og sektorkobling</a:t>
                      </a:r>
                      <a:endParaRPr lang="da-DK" sz="800" dirty="0">
                        <a:solidFill>
                          <a:schemeClr val="tx1"/>
                        </a:solidFill>
                        <a:latin typeface="+mn-lt"/>
                        <a:cs typeface="Calibri" panose="020F0502020204030204" pitchFamily="34" charset="0"/>
                      </a:endParaRPr>
                    </a:p>
                  </a:txBody>
                  <a:tcPr/>
                </a:tc>
                <a:tc>
                  <a:txBody>
                    <a:bodyPr/>
                    <a:lstStyle/>
                    <a:p>
                      <a:r>
                        <a:rPr lang="da-DK" sz="800" dirty="0">
                          <a:latin typeface="+mn-lt"/>
                          <a:cs typeface="Calibri" panose="020F0502020204030204" pitchFamily="34" charset="0"/>
                        </a:rPr>
                        <a:t>1, 2</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baseline="0" dirty="0">
                          <a:solidFill>
                            <a:schemeClr val="tx1"/>
                          </a:solidFill>
                        </a:rPr>
                        <a:t>TAU godkendte leverancebeskrivelsen d. 9. maj 2025, og arbejdet er igangsat. Leverancen tager udgangspunkt i anbefalingerne til delleverancer fra </a:t>
                      </a:r>
                      <a:r>
                        <a:rPr lang="da-DK" sz="800" baseline="0" dirty="0" err="1">
                          <a:solidFill>
                            <a:schemeClr val="tx1"/>
                          </a:solidFill>
                        </a:rPr>
                        <a:t>TAU’s</a:t>
                      </a:r>
                      <a:r>
                        <a:rPr lang="da-DK" sz="800" baseline="0" dirty="0">
                          <a:solidFill>
                            <a:schemeClr val="tx1"/>
                          </a:solidFill>
                        </a:rPr>
                        <a:t> leverance 1 ”Analyse af rammer for dataøkosystem for forsynings-området”. Leverancen skal skabe et samlet overblik over relevante fælles løsninger - både de eksisterende og de, der udvikles i FDP-regi fx metadatakataloger og delingsmulighede. Leverancen skal ligeledes afdække og vurdere en hensigtsmæssig implementering heraf. </a:t>
                      </a:r>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89949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157" imgW="347" imgH="348" progId="TCLayout.ActiveDocument.1">
                  <p:embed/>
                </p:oleObj>
              </mc:Choice>
              <mc:Fallback>
                <p:oleObj name="think-cell Slide" r:id="rId157" imgW="347" imgH="348" progId="TCLayout.ActiveDocument.1">
                  <p:embed/>
                  <p:pic>
                    <p:nvPicPr>
                      <p:cNvPr id="63" name="think-cell data - do not delete" hidden="1"/>
                      <p:cNvPicPr/>
                      <p:nvPr/>
                    </p:nvPicPr>
                    <p:blipFill>
                      <a:blip r:embed="rId158"/>
                      <a:stretch>
                        <a:fillRect/>
                      </a:stretch>
                    </p:blipFill>
                    <p:spPr>
                      <a:xfrm>
                        <a:off x="1588" y="1588"/>
                        <a:ext cx="1588" cy="1588"/>
                      </a:xfrm>
                      <a:prstGeom prst="rect">
                        <a:avLst/>
                      </a:prstGeom>
                    </p:spPr>
                  </p:pic>
                </p:oleObj>
              </mc:Fallback>
            </mc:AlternateContent>
          </a:graphicData>
        </a:graphic>
      </p:graphicFrame>
      <p:sp>
        <p:nvSpPr>
          <p:cNvPr id="2" name="Pladsholder til dato 1"/>
          <p:cNvSpPr>
            <a:spLocks noGrp="1"/>
          </p:cNvSpPr>
          <p:nvPr>
            <p:ph type="dt" sz="half" idx="17"/>
          </p:nvPr>
        </p:nvSpPr>
        <p:spPr/>
        <p:txBody>
          <a:bodyPr/>
          <a:lstStyle/>
          <a:p>
            <a:fld id="{D6C43E05-5416-43CC-9354-A0F970D8A001}" type="datetime2">
              <a:rPr lang="da-DK" smtClean="0"/>
              <a:pPr/>
              <a:t>21.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9</a:t>
            </a:fld>
            <a:endParaRPr lang="da-DK" dirty="0"/>
          </a:p>
        </p:txBody>
      </p:sp>
      <p:sp>
        <p:nvSpPr>
          <p:cNvPr id="241" name="Rektangel 240"/>
          <p:cNvSpPr/>
          <p:nvPr>
            <p:custDataLst>
              <p:tags r:id="rId3"/>
            </p:custDataLst>
          </p:nvPr>
        </p:nvSpPr>
        <p:spPr bwMode="auto">
          <a:xfrm>
            <a:off x="300038" y="1263651"/>
            <a:ext cx="8307388" cy="16192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4" name="Rektangel 253"/>
          <p:cNvSpPr/>
          <p:nvPr>
            <p:custDataLst>
              <p:tags r:id="rId4"/>
            </p:custDataLst>
          </p:nvPr>
        </p:nvSpPr>
        <p:spPr bwMode="auto">
          <a:xfrm>
            <a:off x="300038" y="1425576"/>
            <a:ext cx="8307388" cy="163513"/>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5"/>
            </p:custDataLst>
          </p:nvPr>
        </p:nvSpPr>
        <p:spPr bwMode="auto">
          <a:xfrm>
            <a:off x="300038" y="1589089"/>
            <a:ext cx="8307388" cy="284163"/>
          </a:xfrm>
          <a:prstGeom prst="rect">
            <a:avLst/>
          </a:prstGeom>
          <a:solidFill>
            <a:srgbClr val="FFFFF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tekst 3"/>
          <p:cNvSpPr>
            <a:spLocks noGrp="1"/>
          </p:cNvSpPr>
          <p:nvPr>
            <p:custDataLst>
              <p:tags r:id="rId6"/>
            </p:custDataLst>
          </p:nvPr>
        </p:nvSpPr>
        <p:spPr bwMode="auto">
          <a:xfrm>
            <a:off x="2897188" y="581025"/>
            <a:ext cx="817563"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5175E88D-7E54-407C-B0F1-EB62C70EDCE3}" type="datetime'2''''0''''''''''''''''''''''2''''4'''''''">
              <a:rPr lang="da-DK" altLang="en-US" b="1" smtClean="0"/>
              <a:pPr/>
              <a:t>2024</a:t>
            </a:fld>
            <a:endParaRPr lang="da-DK" b="1" dirty="0"/>
          </a:p>
        </p:txBody>
      </p:sp>
      <p:sp>
        <p:nvSpPr>
          <p:cNvPr id="35" name="Pladsholder til tekst 3"/>
          <p:cNvSpPr>
            <a:spLocks noGrp="1"/>
          </p:cNvSpPr>
          <p:nvPr>
            <p:custDataLst>
              <p:tags r:id="rId7"/>
            </p:custDataLst>
          </p:nvPr>
        </p:nvSpPr>
        <p:spPr bwMode="auto">
          <a:xfrm>
            <a:off x="3714751" y="581025"/>
            <a:ext cx="4892675" cy="260350"/>
          </a:xfrm>
          <a:prstGeom prst="rect">
            <a:avLst/>
          </a:prstGeom>
          <a:solidFill>
            <a:srgbClr val="AED9DE"/>
          </a:solidFill>
          <a:ln w="9525" cmpd="sng" algn="ctr">
            <a:solidFill>
              <a:schemeClr val="tx1"/>
            </a:solidFill>
          </a:ln>
          <a:effec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280712E-3A77-4848-9F64-ADCDD09C5282}" type="datetime'''''''''''''''''''''2''''''''''0''''2''''''''5'''''''''''''">
              <a:rPr lang="da-DK" altLang="en-US" b="1" smtClean="0"/>
              <a:pPr/>
              <a:t>2025</a:t>
            </a:fld>
            <a:endParaRPr lang="da-DK" b="1" dirty="0"/>
          </a:p>
        </p:txBody>
      </p:sp>
      <p:sp>
        <p:nvSpPr>
          <p:cNvPr id="178" name="Pladsholder til tekst 3"/>
          <p:cNvSpPr>
            <a:spLocks noGrp="1"/>
          </p:cNvSpPr>
          <p:nvPr>
            <p:custDataLst>
              <p:tags r:id="rId8"/>
            </p:custDataLst>
          </p:nvPr>
        </p:nvSpPr>
        <p:spPr bwMode="auto">
          <a:xfrm>
            <a:off x="2897188"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F19BB1A-C75E-4D98-9748-314149D8B968}" type="datetime'''''''''''''''n''''o''''''''''''v'''">
              <a:rPr lang="da-DK" altLang="en-US" b="1" smtClean="0"/>
              <a:pPr/>
              <a:t>nov</a:t>
            </a:fld>
            <a:endParaRPr lang="da-DK" b="1" dirty="0"/>
          </a:p>
        </p:txBody>
      </p:sp>
      <p:sp>
        <p:nvSpPr>
          <p:cNvPr id="31" name="Pladsholder til tekst 3"/>
          <p:cNvSpPr>
            <a:spLocks noGrp="1"/>
          </p:cNvSpPr>
          <p:nvPr>
            <p:custDataLst>
              <p:tags r:id="rId9"/>
            </p:custDataLst>
          </p:nvPr>
        </p:nvSpPr>
        <p:spPr bwMode="auto">
          <a:xfrm>
            <a:off x="3298825"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AFD8D76-97C4-4A5D-A125-AFF99CFA4BDE}" type="datetime'''''''''''''''''''''''''''''d''e''''''''''''''''''''''''c'''">
              <a:rPr lang="da-DK" altLang="en-US" b="1" smtClean="0"/>
              <a:pPr marL="0" lvl="0" indent="0" algn="ctr">
                <a:spcBef>
                  <a:spcPct val="0"/>
                </a:spcBef>
                <a:spcAft>
                  <a:spcPct val="0"/>
                </a:spcAft>
                <a:buNone/>
              </a:pPr>
              <a:t>dec</a:t>
            </a:fld>
            <a:endParaRPr lang="da-DK" b="1" dirty="0"/>
          </a:p>
        </p:txBody>
      </p:sp>
      <p:sp>
        <p:nvSpPr>
          <p:cNvPr id="32" name="Pladsholder til tekst 3"/>
          <p:cNvSpPr>
            <a:spLocks noGrp="1"/>
          </p:cNvSpPr>
          <p:nvPr>
            <p:custDataLst>
              <p:tags r:id="rId10"/>
            </p:custDataLst>
          </p:nvPr>
        </p:nvSpPr>
        <p:spPr bwMode="auto">
          <a:xfrm>
            <a:off x="371475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DE6E7FCC-5035-4554-B752-5B9E6F483D0A}" type="datetime'''''''''''''''''''''''j''''''a''''n'">
              <a:rPr lang="da-DK" altLang="en-US" b="1" smtClean="0"/>
              <a:pPr/>
              <a:t>jan</a:t>
            </a:fld>
            <a:endParaRPr lang="da-DK" b="1" dirty="0"/>
          </a:p>
        </p:txBody>
      </p:sp>
      <p:sp>
        <p:nvSpPr>
          <p:cNvPr id="33" name="Pladsholder til tekst 3"/>
          <p:cNvSpPr>
            <a:spLocks noGrp="1"/>
          </p:cNvSpPr>
          <p:nvPr>
            <p:custDataLst>
              <p:tags r:id="rId11"/>
            </p:custDataLst>
          </p:nvPr>
        </p:nvSpPr>
        <p:spPr bwMode="auto">
          <a:xfrm>
            <a:off x="4130675" y="841375"/>
            <a:ext cx="374650"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1E12285-1668-43BF-A241-07EDFE4A56C3}" type="datetime'''f''''''''''''''''''''''''''e''b'''''''''''''''''''''''''">
              <a:rPr lang="da-DK" altLang="en-US" b="1" smtClean="0"/>
              <a:pPr/>
              <a:t>feb</a:t>
            </a:fld>
            <a:endParaRPr lang="da-DK" b="1" dirty="0"/>
          </a:p>
        </p:txBody>
      </p:sp>
      <p:sp>
        <p:nvSpPr>
          <p:cNvPr id="109" name="Pladsholder til tekst 3"/>
          <p:cNvSpPr>
            <a:spLocks noGrp="1"/>
          </p:cNvSpPr>
          <p:nvPr>
            <p:custDataLst>
              <p:tags r:id="rId12"/>
            </p:custDataLst>
          </p:nvPr>
        </p:nvSpPr>
        <p:spPr bwMode="auto">
          <a:xfrm>
            <a:off x="4505326"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10A114CC-5F5C-43A2-BDDC-B77588F246CF}" type="datetime'''''m''''''''''''''''''''a''''''''r'''">
              <a:rPr lang="da-DK" altLang="en-US" b="1" smtClean="0"/>
              <a:pPr/>
              <a:t>mar</a:t>
            </a:fld>
            <a:endParaRPr lang="da-DK" b="1" dirty="0"/>
          </a:p>
        </p:txBody>
      </p:sp>
      <p:sp>
        <p:nvSpPr>
          <p:cNvPr id="110" name="Pladsholder til tekst 3"/>
          <p:cNvSpPr>
            <a:spLocks noGrp="1"/>
          </p:cNvSpPr>
          <p:nvPr>
            <p:custDataLst>
              <p:tags r:id="rId13"/>
            </p:custDataLst>
          </p:nvPr>
        </p:nvSpPr>
        <p:spPr bwMode="auto">
          <a:xfrm>
            <a:off x="4921250"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3AB6D75D-AC62-40C7-AAD5-6B8787F16AAF}" type="datetime'a''''''''p''''''''''''''''''r'''''''''''''''''''''">
              <a:rPr lang="da-DK" altLang="en-US" b="1" smtClean="0"/>
              <a:pPr/>
              <a:t>apr</a:t>
            </a:fld>
            <a:endParaRPr lang="da-DK" b="1" dirty="0"/>
          </a:p>
        </p:txBody>
      </p:sp>
      <p:sp>
        <p:nvSpPr>
          <p:cNvPr id="111" name="Pladsholder til tekst 3"/>
          <p:cNvSpPr>
            <a:spLocks noGrp="1"/>
          </p:cNvSpPr>
          <p:nvPr>
            <p:custDataLst>
              <p:tags r:id="rId14"/>
            </p:custDataLst>
          </p:nvPr>
        </p:nvSpPr>
        <p:spPr bwMode="auto">
          <a:xfrm>
            <a:off x="5322889"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CD950755-24BC-4E8C-9AC2-354AABD5AE71}" type="datetime'''''m''''a''''''''''''''''''''j'''''''''''''''''''''''''''''">
              <a:rPr lang="da-DK" altLang="en-US" b="1" smtClean="0"/>
              <a:pPr/>
              <a:t>maj</a:t>
            </a:fld>
            <a:endParaRPr lang="da-DK" b="1" dirty="0"/>
          </a:p>
        </p:txBody>
      </p:sp>
      <p:sp>
        <p:nvSpPr>
          <p:cNvPr id="112" name="Pladsholder til tekst 3"/>
          <p:cNvSpPr>
            <a:spLocks noGrp="1"/>
          </p:cNvSpPr>
          <p:nvPr>
            <p:custDataLst>
              <p:tags r:id="rId15"/>
            </p:custDataLst>
          </p:nvPr>
        </p:nvSpPr>
        <p:spPr bwMode="auto">
          <a:xfrm>
            <a:off x="5738813"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6522EDB8-BA50-4E65-819A-00794C745182}" type="datetime'''''''''''''''j''''''''''''''''''''''u''''''''''''''n'''''''''">
              <a:rPr lang="da-DK" altLang="en-US" b="1" smtClean="0"/>
              <a:pPr/>
              <a:t>jun</a:t>
            </a:fld>
            <a:endParaRPr lang="da-DK" b="1" dirty="0"/>
          </a:p>
        </p:txBody>
      </p:sp>
      <p:sp>
        <p:nvSpPr>
          <p:cNvPr id="113" name="Pladsholder til tekst 3"/>
          <p:cNvSpPr>
            <a:spLocks noGrp="1"/>
          </p:cNvSpPr>
          <p:nvPr>
            <p:custDataLst>
              <p:tags r:id="rId16"/>
            </p:custDataLst>
          </p:nvPr>
        </p:nvSpPr>
        <p:spPr bwMode="auto">
          <a:xfrm>
            <a:off x="614045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9CABC737-4A17-4846-B565-4185317F87A3}" type="datetime'''''''''j''''u''''''''''l'''''''''''''''''''">
              <a:rPr lang="da-DK" altLang="en-US" b="1" smtClean="0"/>
              <a:pPr/>
              <a:t>jul</a:t>
            </a:fld>
            <a:endParaRPr lang="da-DK" b="1" dirty="0"/>
          </a:p>
        </p:txBody>
      </p:sp>
      <p:sp>
        <p:nvSpPr>
          <p:cNvPr id="114" name="Pladsholder til tekst 3"/>
          <p:cNvSpPr>
            <a:spLocks noGrp="1"/>
          </p:cNvSpPr>
          <p:nvPr>
            <p:custDataLst>
              <p:tags r:id="rId17"/>
            </p:custDataLst>
          </p:nvPr>
        </p:nvSpPr>
        <p:spPr bwMode="auto">
          <a:xfrm>
            <a:off x="6556376"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7D333B4C-9F28-49A2-9EB4-ADB8935FE8E6}" type="datetime'''''''''''a''''''''''u''''''g'''''''''''''">
              <a:rPr lang="da-DK" altLang="en-US" b="1" smtClean="0"/>
              <a:pPr/>
              <a:t>aug</a:t>
            </a:fld>
            <a:endParaRPr lang="da-DK" b="1" dirty="0"/>
          </a:p>
        </p:txBody>
      </p:sp>
      <p:sp>
        <p:nvSpPr>
          <p:cNvPr id="115" name="Pladsholder til tekst 3"/>
          <p:cNvSpPr>
            <a:spLocks noGrp="1"/>
          </p:cNvSpPr>
          <p:nvPr>
            <p:custDataLst>
              <p:tags r:id="rId18"/>
            </p:custDataLst>
          </p:nvPr>
        </p:nvSpPr>
        <p:spPr bwMode="auto">
          <a:xfrm>
            <a:off x="6972300"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816D5008-DD55-45AA-957D-08DF9F542CA1}" type="datetime's''''''''''''''''e''''''''''''''p'''''''''''''''''''''''''''''">
              <a:rPr lang="da-DK" altLang="en-US" b="1" smtClean="0"/>
              <a:pPr/>
              <a:t>sep</a:t>
            </a:fld>
            <a:endParaRPr lang="da-DK" b="1" dirty="0"/>
          </a:p>
        </p:txBody>
      </p:sp>
      <p:sp>
        <p:nvSpPr>
          <p:cNvPr id="116" name="Pladsholder til tekst 3"/>
          <p:cNvSpPr>
            <a:spLocks noGrp="1"/>
          </p:cNvSpPr>
          <p:nvPr>
            <p:custDataLst>
              <p:tags r:id="rId19"/>
            </p:custDataLst>
          </p:nvPr>
        </p:nvSpPr>
        <p:spPr bwMode="auto">
          <a:xfrm>
            <a:off x="7373939"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BFC3C43D-0225-4048-8580-E34194923BBA}" type="datetime'''o''kt'''''''''''''">
              <a:rPr lang="da-DK" altLang="en-US" b="1" smtClean="0"/>
              <a:pPr/>
              <a:t>okt</a:t>
            </a:fld>
            <a:endParaRPr lang="da-DK" b="1" dirty="0"/>
          </a:p>
        </p:txBody>
      </p:sp>
      <p:sp>
        <p:nvSpPr>
          <p:cNvPr id="117" name="Pladsholder til tekst 3"/>
          <p:cNvSpPr>
            <a:spLocks noGrp="1"/>
          </p:cNvSpPr>
          <p:nvPr>
            <p:custDataLst>
              <p:tags r:id="rId20"/>
            </p:custDataLst>
          </p:nvPr>
        </p:nvSpPr>
        <p:spPr bwMode="auto">
          <a:xfrm>
            <a:off x="7789863" y="841375"/>
            <a:ext cx="401638"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F770A2A8-FA47-4937-8D69-189005417A83}" type="datetime'''''''''n''''''''''''''''''''o''''''''''''''''''''''''''v'''''">
              <a:rPr lang="da-DK" altLang="en-US" b="1" smtClean="0"/>
              <a:pPr/>
              <a:t>nov</a:t>
            </a:fld>
            <a:endParaRPr lang="da-DK" b="1" dirty="0"/>
          </a:p>
        </p:txBody>
      </p:sp>
      <p:sp>
        <p:nvSpPr>
          <p:cNvPr id="118" name="Pladsholder til tekst 3"/>
          <p:cNvSpPr>
            <a:spLocks noGrp="1"/>
          </p:cNvSpPr>
          <p:nvPr>
            <p:custDataLst>
              <p:tags r:id="rId21"/>
            </p:custDataLst>
          </p:nvPr>
        </p:nvSpPr>
        <p:spPr bwMode="auto">
          <a:xfrm>
            <a:off x="8191501" y="841375"/>
            <a:ext cx="415925" cy="260350"/>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23813" rIns="0" bIns="23813"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ct val="0"/>
              </a:spcBef>
              <a:spcAft>
                <a:spcPct val="0"/>
              </a:spcAft>
              <a:buNone/>
            </a:pPr>
            <a:fld id="{45806BB4-3343-490C-91BF-37546C788FE9}" type="datetime'''''''''d''e''''''''''''''''c'''''''''">
              <a:rPr lang="da-DK" altLang="en-US" b="1" smtClean="0"/>
              <a:pPr/>
              <a:t>dec</a:t>
            </a:fld>
            <a:endParaRPr lang="da-DK" b="1" dirty="0"/>
          </a:p>
        </p:txBody>
      </p:sp>
      <p:cxnSp>
        <p:nvCxnSpPr>
          <p:cNvPr id="120" name="Lige forbindelse 119"/>
          <p:cNvCxnSpPr>
            <a:cxnSpLocks/>
          </p:cNvCxnSpPr>
          <p:nvPr>
            <p:custDataLst>
              <p:tags r:id="rId22"/>
            </p:custDataLst>
          </p:nvPr>
        </p:nvCxnSpPr>
        <p:spPr bwMode="auto">
          <a:xfrm>
            <a:off x="450532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a:cxnSpLocks/>
          </p:cNvCxnSpPr>
          <p:nvPr>
            <p:custDataLst>
              <p:tags r:id="rId23"/>
            </p:custDataLst>
          </p:nvPr>
        </p:nvCxnSpPr>
        <p:spPr bwMode="auto">
          <a:xfrm>
            <a:off x="37147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Lige forbindelse 118"/>
          <p:cNvCxnSpPr>
            <a:cxnSpLocks/>
          </p:cNvCxnSpPr>
          <p:nvPr>
            <p:custDataLst>
              <p:tags r:id="rId24"/>
            </p:custDataLst>
          </p:nvPr>
        </p:nvCxnSpPr>
        <p:spPr bwMode="auto">
          <a:xfrm>
            <a:off x="413067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Lige forbindelse 123"/>
          <p:cNvCxnSpPr>
            <a:cxnSpLocks/>
          </p:cNvCxnSpPr>
          <p:nvPr>
            <p:custDataLst>
              <p:tags r:id="rId25"/>
            </p:custDataLst>
          </p:nvPr>
        </p:nvCxnSpPr>
        <p:spPr bwMode="auto">
          <a:xfrm>
            <a:off x="61404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a:cxnSpLocks/>
          </p:cNvCxnSpPr>
          <p:nvPr>
            <p:custDataLst>
              <p:tags r:id="rId26"/>
            </p:custDataLst>
          </p:nvPr>
        </p:nvCxnSpPr>
        <p:spPr bwMode="auto">
          <a:xfrm>
            <a:off x="329882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Lige forbindelse 14"/>
          <p:cNvCxnSpPr/>
          <p:nvPr>
            <p:custDataLst>
              <p:tags r:id="rId27"/>
            </p:custDataLst>
          </p:nvPr>
        </p:nvCxnSpPr>
        <p:spPr bwMode="auto">
          <a:xfrm>
            <a:off x="819150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Lige forbindelse 122"/>
          <p:cNvCxnSpPr>
            <a:cxnSpLocks/>
          </p:cNvCxnSpPr>
          <p:nvPr>
            <p:custDataLst>
              <p:tags r:id="rId28"/>
            </p:custDataLst>
          </p:nvPr>
        </p:nvCxnSpPr>
        <p:spPr bwMode="auto">
          <a:xfrm>
            <a:off x="5738813"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a:cxnSpLocks/>
          </p:cNvCxnSpPr>
          <p:nvPr>
            <p:custDataLst>
              <p:tags r:id="rId29"/>
            </p:custDataLst>
          </p:nvPr>
        </p:nvCxnSpPr>
        <p:spPr bwMode="auto">
          <a:xfrm>
            <a:off x="300038"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a:cxnSpLocks/>
          </p:cNvCxnSpPr>
          <p:nvPr>
            <p:custDataLst>
              <p:tags r:id="rId30"/>
            </p:custDataLst>
          </p:nvPr>
        </p:nvCxnSpPr>
        <p:spPr bwMode="auto">
          <a:xfrm>
            <a:off x="8607425"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a:cxnSpLocks/>
          </p:cNvCxnSpPr>
          <p:nvPr>
            <p:custDataLst>
              <p:tags r:id="rId31"/>
            </p:custDataLst>
          </p:nvPr>
        </p:nvCxnSpPr>
        <p:spPr bwMode="auto">
          <a:xfrm>
            <a:off x="2897188" y="1101725"/>
            <a:ext cx="0" cy="3455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a:cxnSpLocks/>
          </p:cNvCxnSpPr>
          <p:nvPr>
            <p:custDataLst>
              <p:tags r:id="rId32"/>
            </p:custDataLst>
          </p:nvPr>
        </p:nvCxnSpPr>
        <p:spPr bwMode="auto">
          <a:xfrm>
            <a:off x="7789863"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a:cxnSpLocks/>
          </p:cNvCxnSpPr>
          <p:nvPr>
            <p:custDataLst>
              <p:tags r:id="rId33"/>
            </p:custDataLst>
          </p:nvPr>
        </p:nvCxnSpPr>
        <p:spPr bwMode="auto">
          <a:xfrm>
            <a:off x="7373938"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Lige forbindelse 121"/>
          <p:cNvCxnSpPr>
            <a:cxnSpLocks/>
          </p:cNvCxnSpPr>
          <p:nvPr>
            <p:custDataLst>
              <p:tags r:id="rId34"/>
            </p:custDataLst>
          </p:nvPr>
        </p:nvCxnSpPr>
        <p:spPr bwMode="auto">
          <a:xfrm>
            <a:off x="5322888"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Lige forbindelse 125"/>
          <p:cNvCxnSpPr>
            <a:cxnSpLocks/>
          </p:cNvCxnSpPr>
          <p:nvPr>
            <p:custDataLst>
              <p:tags r:id="rId35"/>
            </p:custDataLst>
          </p:nvPr>
        </p:nvCxnSpPr>
        <p:spPr bwMode="auto">
          <a:xfrm>
            <a:off x="697230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Lige forbindelse 120"/>
          <p:cNvCxnSpPr>
            <a:cxnSpLocks/>
          </p:cNvCxnSpPr>
          <p:nvPr>
            <p:custDataLst>
              <p:tags r:id="rId36"/>
            </p:custDataLst>
          </p:nvPr>
        </p:nvCxnSpPr>
        <p:spPr bwMode="auto">
          <a:xfrm>
            <a:off x="4921250"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Lige forbindelse 124"/>
          <p:cNvCxnSpPr>
            <a:cxnSpLocks/>
          </p:cNvCxnSpPr>
          <p:nvPr>
            <p:custDataLst>
              <p:tags r:id="rId37"/>
            </p:custDataLst>
          </p:nvPr>
        </p:nvCxnSpPr>
        <p:spPr bwMode="auto">
          <a:xfrm>
            <a:off x="6556375" y="1101725"/>
            <a:ext cx="0" cy="3455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Lige forbindelse 133"/>
          <p:cNvCxnSpPr>
            <a:cxnSpLocks/>
          </p:cNvCxnSpPr>
          <p:nvPr>
            <p:custDataLst>
              <p:tags r:id="rId38"/>
            </p:custDataLst>
          </p:nvPr>
        </p:nvCxnSpPr>
        <p:spPr bwMode="auto">
          <a:xfrm>
            <a:off x="46259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Lige forbindelse 134"/>
          <p:cNvCxnSpPr>
            <a:cxnSpLocks/>
          </p:cNvCxnSpPr>
          <p:nvPr>
            <p:custDataLst>
              <p:tags r:id="rId39"/>
            </p:custDataLst>
          </p:nvPr>
        </p:nvCxnSpPr>
        <p:spPr bwMode="auto">
          <a:xfrm>
            <a:off x="47196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Lige forbindelse 135"/>
          <p:cNvCxnSpPr>
            <a:cxnSpLocks/>
          </p:cNvCxnSpPr>
          <p:nvPr>
            <p:custDataLst>
              <p:tags r:id="rId40"/>
            </p:custDataLst>
          </p:nvPr>
        </p:nvCxnSpPr>
        <p:spPr bwMode="auto">
          <a:xfrm>
            <a:off x="48133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Lige forbindelse 136"/>
          <p:cNvCxnSpPr>
            <a:cxnSpLocks/>
          </p:cNvCxnSpPr>
          <p:nvPr>
            <p:custDataLst>
              <p:tags r:id="rId41"/>
            </p:custDataLst>
          </p:nvPr>
        </p:nvCxnSpPr>
        <p:spPr bwMode="auto">
          <a:xfrm>
            <a:off x="49085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Lige forbindelse 52"/>
          <p:cNvCxnSpPr>
            <a:cxnSpLocks/>
          </p:cNvCxnSpPr>
          <p:nvPr>
            <p:custDataLst>
              <p:tags r:id="rId42"/>
            </p:custDataLst>
          </p:nvPr>
        </p:nvCxnSpPr>
        <p:spPr bwMode="auto">
          <a:xfrm>
            <a:off x="36877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Lige forbindelse 137"/>
          <p:cNvCxnSpPr>
            <a:cxnSpLocks/>
          </p:cNvCxnSpPr>
          <p:nvPr>
            <p:custDataLst>
              <p:tags r:id="rId43"/>
            </p:custDataLst>
          </p:nvPr>
        </p:nvCxnSpPr>
        <p:spPr bwMode="auto">
          <a:xfrm>
            <a:off x="50022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Lige forbindelse 138"/>
          <p:cNvCxnSpPr>
            <a:cxnSpLocks/>
          </p:cNvCxnSpPr>
          <p:nvPr>
            <p:custDataLst>
              <p:tags r:id="rId44"/>
            </p:custDataLst>
          </p:nvPr>
        </p:nvCxnSpPr>
        <p:spPr bwMode="auto">
          <a:xfrm>
            <a:off x="50958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Lige forbindelse 139"/>
          <p:cNvCxnSpPr>
            <a:cxnSpLocks/>
          </p:cNvCxnSpPr>
          <p:nvPr>
            <p:custDataLst>
              <p:tags r:id="rId45"/>
            </p:custDataLst>
          </p:nvPr>
        </p:nvCxnSpPr>
        <p:spPr bwMode="auto">
          <a:xfrm>
            <a:off x="51895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Lige forbindelse 140"/>
          <p:cNvCxnSpPr>
            <a:cxnSpLocks/>
          </p:cNvCxnSpPr>
          <p:nvPr>
            <p:custDataLst>
              <p:tags r:id="rId46"/>
            </p:custDataLst>
          </p:nvPr>
        </p:nvCxnSpPr>
        <p:spPr bwMode="auto">
          <a:xfrm>
            <a:off x="52832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Lige forbindelse 141"/>
          <p:cNvCxnSpPr>
            <a:cxnSpLocks/>
          </p:cNvCxnSpPr>
          <p:nvPr>
            <p:custDataLst>
              <p:tags r:id="rId47"/>
            </p:custDataLst>
          </p:nvPr>
        </p:nvCxnSpPr>
        <p:spPr bwMode="auto">
          <a:xfrm>
            <a:off x="53768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Lige forbindelse 142"/>
          <p:cNvCxnSpPr>
            <a:cxnSpLocks/>
          </p:cNvCxnSpPr>
          <p:nvPr>
            <p:custDataLst>
              <p:tags r:id="rId48"/>
            </p:custDataLst>
          </p:nvPr>
        </p:nvCxnSpPr>
        <p:spPr bwMode="auto">
          <a:xfrm>
            <a:off x="54705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Lige forbindelse 143"/>
          <p:cNvCxnSpPr>
            <a:cxnSpLocks/>
          </p:cNvCxnSpPr>
          <p:nvPr>
            <p:custDataLst>
              <p:tags r:id="rId49"/>
            </p:custDataLst>
          </p:nvPr>
        </p:nvCxnSpPr>
        <p:spPr bwMode="auto">
          <a:xfrm>
            <a:off x="55641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Lige forbindelse 144"/>
          <p:cNvCxnSpPr>
            <a:cxnSpLocks/>
          </p:cNvCxnSpPr>
          <p:nvPr>
            <p:custDataLst>
              <p:tags r:id="rId50"/>
            </p:custDataLst>
          </p:nvPr>
        </p:nvCxnSpPr>
        <p:spPr bwMode="auto">
          <a:xfrm>
            <a:off x="56578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Lige forbindelse 145"/>
          <p:cNvCxnSpPr>
            <a:cxnSpLocks/>
          </p:cNvCxnSpPr>
          <p:nvPr>
            <p:custDataLst>
              <p:tags r:id="rId51"/>
            </p:custDataLst>
          </p:nvPr>
        </p:nvCxnSpPr>
        <p:spPr bwMode="auto">
          <a:xfrm>
            <a:off x="57531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Lige forbindelse 146"/>
          <p:cNvCxnSpPr>
            <a:cxnSpLocks/>
          </p:cNvCxnSpPr>
          <p:nvPr>
            <p:custDataLst>
              <p:tags r:id="rId52"/>
            </p:custDataLst>
          </p:nvPr>
        </p:nvCxnSpPr>
        <p:spPr bwMode="auto">
          <a:xfrm>
            <a:off x="58467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Lige forbindelse 147"/>
          <p:cNvCxnSpPr>
            <a:cxnSpLocks/>
          </p:cNvCxnSpPr>
          <p:nvPr>
            <p:custDataLst>
              <p:tags r:id="rId53"/>
            </p:custDataLst>
          </p:nvPr>
        </p:nvCxnSpPr>
        <p:spPr bwMode="auto">
          <a:xfrm>
            <a:off x="59404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Lige forbindelse 148"/>
          <p:cNvCxnSpPr>
            <a:cxnSpLocks/>
          </p:cNvCxnSpPr>
          <p:nvPr>
            <p:custDataLst>
              <p:tags r:id="rId54"/>
            </p:custDataLst>
          </p:nvPr>
        </p:nvCxnSpPr>
        <p:spPr bwMode="auto">
          <a:xfrm>
            <a:off x="60340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Lige forbindelse 149"/>
          <p:cNvCxnSpPr>
            <a:cxnSpLocks/>
          </p:cNvCxnSpPr>
          <p:nvPr>
            <p:custDataLst>
              <p:tags r:id="rId55"/>
            </p:custDataLst>
          </p:nvPr>
        </p:nvCxnSpPr>
        <p:spPr bwMode="auto">
          <a:xfrm>
            <a:off x="61277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p:cNvCxnSpPr>
            <a:cxnSpLocks/>
          </p:cNvCxnSpPr>
          <p:nvPr>
            <p:custDataLst>
              <p:tags r:id="rId56"/>
            </p:custDataLst>
          </p:nvPr>
        </p:nvCxnSpPr>
        <p:spPr bwMode="auto">
          <a:xfrm>
            <a:off x="62214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p:cNvCxnSpPr>
            <a:cxnSpLocks/>
          </p:cNvCxnSpPr>
          <p:nvPr>
            <p:custDataLst>
              <p:tags r:id="rId57"/>
            </p:custDataLst>
          </p:nvPr>
        </p:nvCxnSpPr>
        <p:spPr bwMode="auto">
          <a:xfrm>
            <a:off x="63150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Lige forbindelse 152"/>
          <p:cNvCxnSpPr>
            <a:cxnSpLocks/>
          </p:cNvCxnSpPr>
          <p:nvPr>
            <p:custDataLst>
              <p:tags r:id="rId58"/>
            </p:custDataLst>
          </p:nvPr>
        </p:nvCxnSpPr>
        <p:spPr bwMode="auto">
          <a:xfrm>
            <a:off x="64087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p:cNvCxnSpPr>
            <a:cxnSpLocks/>
          </p:cNvCxnSpPr>
          <p:nvPr>
            <p:custDataLst>
              <p:tags r:id="rId59"/>
            </p:custDataLst>
          </p:nvPr>
        </p:nvCxnSpPr>
        <p:spPr bwMode="auto">
          <a:xfrm>
            <a:off x="65024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p:cNvCxnSpPr>
            <a:cxnSpLocks/>
          </p:cNvCxnSpPr>
          <p:nvPr>
            <p:custDataLst>
              <p:tags r:id="rId60"/>
            </p:custDataLst>
          </p:nvPr>
        </p:nvCxnSpPr>
        <p:spPr bwMode="auto">
          <a:xfrm>
            <a:off x="65960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p:cNvCxnSpPr>
            <a:cxnSpLocks/>
          </p:cNvCxnSpPr>
          <p:nvPr>
            <p:custDataLst>
              <p:tags r:id="rId61"/>
            </p:custDataLst>
          </p:nvPr>
        </p:nvCxnSpPr>
        <p:spPr bwMode="auto">
          <a:xfrm>
            <a:off x="66913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p:cNvCxnSpPr>
            <a:cxnSpLocks/>
          </p:cNvCxnSpPr>
          <p:nvPr>
            <p:custDataLst>
              <p:tags r:id="rId62"/>
            </p:custDataLst>
          </p:nvPr>
        </p:nvCxnSpPr>
        <p:spPr bwMode="auto">
          <a:xfrm>
            <a:off x="67849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p:cNvCxnSpPr>
            <a:cxnSpLocks/>
          </p:cNvCxnSpPr>
          <p:nvPr>
            <p:custDataLst>
              <p:tags r:id="rId63"/>
            </p:custDataLst>
          </p:nvPr>
        </p:nvCxnSpPr>
        <p:spPr bwMode="auto">
          <a:xfrm>
            <a:off x="68786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Lige forbindelse 158"/>
          <p:cNvCxnSpPr>
            <a:cxnSpLocks/>
          </p:cNvCxnSpPr>
          <p:nvPr>
            <p:custDataLst>
              <p:tags r:id="rId64"/>
            </p:custDataLst>
          </p:nvPr>
        </p:nvCxnSpPr>
        <p:spPr bwMode="auto">
          <a:xfrm>
            <a:off x="70659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p:cNvCxnSpPr>
            <a:cxnSpLocks/>
          </p:cNvCxnSpPr>
          <p:nvPr>
            <p:custDataLst>
              <p:tags r:id="rId65"/>
            </p:custDataLst>
          </p:nvPr>
        </p:nvCxnSpPr>
        <p:spPr bwMode="auto">
          <a:xfrm>
            <a:off x="71596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p:cNvCxnSpPr>
            <a:cxnSpLocks/>
          </p:cNvCxnSpPr>
          <p:nvPr>
            <p:custDataLst>
              <p:tags r:id="rId66"/>
            </p:custDataLst>
          </p:nvPr>
        </p:nvCxnSpPr>
        <p:spPr bwMode="auto">
          <a:xfrm>
            <a:off x="72532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Lige forbindelse 162"/>
          <p:cNvCxnSpPr>
            <a:cxnSpLocks/>
          </p:cNvCxnSpPr>
          <p:nvPr>
            <p:custDataLst>
              <p:tags r:id="rId67"/>
            </p:custDataLst>
          </p:nvPr>
        </p:nvCxnSpPr>
        <p:spPr bwMode="auto">
          <a:xfrm>
            <a:off x="74406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Lige forbindelse 163"/>
          <p:cNvCxnSpPr>
            <a:cxnSpLocks/>
          </p:cNvCxnSpPr>
          <p:nvPr>
            <p:custDataLst>
              <p:tags r:id="rId68"/>
            </p:custDataLst>
          </p:nvPr>
        </p:nvCxnSpPr>
        <p:spPr bwMode="auto">
          <a:xfrm>
            <a:off x="75358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a:cxnSpLocks/>
          </p:cNvCxnSpPr>
          <p:nvPr>
            <p:custDataLst>
              <p:tags r:id="rId69"/>
            </p:custDataLst>
          </p:nvPr>
        </p:nvCxnSpPr>
        <p:spPr bwMode="auto">
          <a:xfrm>
            <a:off x="76295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Lige forbindelse 165"/>
          <p:cNvCxnSpPr>
            <a:cxnSpLocks/>
          </p:cNvCxnSpPr>
          <p:nvPr>
            <p:custDataLst>
              <p:tags r:id="rId70"/>
            </p:custDataLst>
          </p:nvPr>
        </p:nvCxnSpPr>
        <p:spPr bwMode="auto">
          <a:xfrm>
            <a:off x="77231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Lige forbindelse 166"/>
          <p:cNvCxnSpPr>
            <a:cxnSpLocks/>
          </p:cNvCxnSpPr>
          <p:nvPr>
            <p:custDataLst>
              <p:tags r:id="rId71"/>
            </p:custDataLst>
          </p:nvPr>
        </p:nvCxnSpPr>
        <p:spPr bwMode="auto">
          <a:xfrm>
            <a:off x="78168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Lige forbindelse 167"/>
          <p:cNvCxnSpPr>
            <a:cxnSpLocks/>
          </p:cNvCxnSpPr>
          <p:nvPr>
            <p:custDataLst>
              <p:tags r:id="rId72"/>
            </p:custDataLst>
          </p:nvPr>
        </p:nvCxnSpPr>
        <p:spPr bwMode="auto">
          <a:xfrm>
            <a:off x="79105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Lige forbindelse 168"/>
          <p:cNvCxnSpPr>
            <a:cxnSpLocks/>
          </p:cNvCxnSpPr>
          <p:nvPr>
            <p:custDataLst>
              <p:tags r:id="rId73"/>
            </p:custDataLst>
          </p:nvPr>
        </p:nvCxnSpPr>
        <p:spPr bwMode="auto">
          <a:xfrm>
            <a:off x="80041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a:cxnSpLocks/>
          </p:cNvCxnSpPr>
          <p:nvPr>
            <p:custDataLst>
              <p:tags r:id="rId74"/>
            </p:custDataLst>
          </p:nvPr>
        </p:nvCxnSpPr>
        <p:spPr bwMode="auto">
          <a:xfrm>
            <a:off x="80978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75"/>
            </p:custDataLst>
          </p:nvPr>
        </p:nvCxnSpPr>
        <p:spPr bwMode="auto">
          <a:xfrm>
            <a:off x="82851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Lige forbindelse 20"/>
          <p:cNvCxnSpPr/>
          <p:nvPr>
            <p:custDataLst>
              <p:tags r:id="rId76"/>
            </p:custDataLst>
          </p:nvPr>
        </p:nvCxnSpPr>
        <p:spPr bwMode="auto">
          <a:xfrm>
            <a:off x="83788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Lige forbindelse 24"/>
          <p:cNvCxnSpPr/>
          <p:nvPr>
            <p:custDataLst>
              <p:tags r:id="rId77"/>
            </p:custDataLst>
          </p:nvPr>
        </p:nvCxnSpPr>
        <p:spPr bwMode="auto">
          <a:xfrm>
            <a:off x="84740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Lige forbindelse 25"/>
          <p:cNvCxnSpPr/>
          <p:nvPr>
            <p:custDataLst>
              <p:tags r:id="rId78"/>
            </p:custDataLst>
          </p:nvPr>
        </p:nvCxnSpPr>
        <p:spPr bwMode="auto">
          <a:xfrm>
            <a:off x="85677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Lige forbindelse 161"/>
          <p:cNvCxnSpPr>
            <a:cxnSpLocks/>
          </p:cNvCxnSpPr>
          <p:nvPr>
            <p:custDataLst>
              <p:tags r:id="rId79"/>
            </p:custDataLst>
          </p:nvPr>
        </p:nvCxnSpPr>
        <p:spPr bwMode="auto">
          <a:xfrm>
            <a:off x="73469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Lige forbindelse 44"/>
          <p:cNvCxnSpPr>
            <a:cxnSpLocks/>
          </p:cNvCxnSpPr>
          <p:nvPr>
            <p:custDataLst>
              <p:tags r:id="rId80"/>
            </p:custDataLst>
          </p:nvPr>
        </p:nvCxnSpPr>
        <p:spPr bwMode="auto">
          <a:xfrm>
            <a:off x="29368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Lige forbindelse 45"/>
          <p:cNvCxnSpPr>
            <a:cxnSpLocks/>
          </p:cNvCxnSpPr>
          <p:nvPr>
            <p:custDataLst>
              <p:tags r:id="rId81"/>
            </p:custDataLst>
          </p:nvPr>
        </p:nvCxnSpPr>
        <p:spPr bwMode="auto">
          <a:xfrm>
            <a:off x="30305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a:cxnSpLocks/>
          </p:cNvCxnSpPr>
          <p:nvPr>
            <p:custDataLst>
              <p:tags r:id="rId82"/>
            </p:custDataLst>
          </p:nvPr>
        </p:nvCxnSpPr>
        <p:spPr bwMode="auto">
          <a:xfrm>
            <a:off x="31257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a:cxnSpLocks/>
          </p:cNvCxnSpPr>
          <p:nvPr>
            <p:custDataLst>
              <p:tags r:id="rId83"/>
            </p:custDataLst>
          </p:nvPr>
        </p:nvCxnSpPr>
        <p:spPr bwMode="auto">
          <a:xfrm>
            <a:off x="32194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a:cxnSpLocks/>
          </p:cNvCxnSpPr>
          <p:nvPr>
            <p:custDataLst>
              <p:tags r:id="rId84"/>
            </p:custDataLst>
          </p:nvPr>
        </p:nvCxnSpPr>
        <p:spPr bwMode="auto">
          <a:xfrm>
            <a:off x="33131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a:cxnSpLocks/>
          </p:cNvCxnSpPr>
          <p:nvPr>
            <p:custDataLst>
              <p:tags r:id="rId85"/>
            </p:custDataLst>
          </p:nvPr>
        </p:nvCxnSpPr>
        <p:spPr bwMode="auto">
          <a:xfrm>
            <a:off x="340677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Lige forbindelse 50"/>
          <p:cNvCxnSpPr>
            <a:cxnSpLocks/>
          </p:cNvCxnSpPr>
          <p:nvPr>
            <p:custDataLst>
              <p:tags r:id="rId86"/>
            </p:custDataLst>
          </p:nvPr>
        </p:nvCxnSpPr>
        <p:spPr bwMode="auto">
          <a:xfrm>
            <a:off x="350043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a:cxnSpLocks/>
          </p:cNvCxnSpPr>
          <p:nvPr>
            <p:custDataLst>
              <p:tags r:id="rId87"/>
            </p:custDataLst>
          </p:nvPr>
        </p:nvCxnSpPr>
        <p:spPr bwMode="auto">
          <a:xfrm>
            <a:off x="35941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a:cxnSpLocks/>
          </p:cNvCxnSpPr>
          <p:nvPr>
            <p:custDataLst>
              <p:tags r:id="rId88"/>
            </p:custDataLst>
          </p:nvPr>
        </p:nvCxnSpPr>
        <p:spPr bwMode="auto">
          <a:xfrm>
            <a:off x="37814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a:cxnSpLocks/>
          </p:cNvCxnSpPr>
          <p:nvPr>
            <p:custDataLst>
              <p:tags r:id="rId89"/>
            </p:custDataLst>
          </p:nvPr>
        </p:nvCxnSpPr>
        <p:spPr bwMode="auto">
          <a:xfrm>
            <a:off x="38750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p:cNvCxnSpPr>
            <a:cxnSpLocks/>
          </p:cNvCxnSpPr>
          <p:nvPr>
            <p:custDataLst>
              <p:tags r:id="rId90"/>
            </p:custDataLst>
          </p:nvPr>
        </p:nvCxnSpPr>
        <p:spPr bwMode="auto">
          <a:xfrm>
            <a:off x="39687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a:cxnSpLocks/>
          </p:cNvCxnSpPr>
          <p:nvPr>
            <p:custDataLst>
              <p:tags r:id="rId91"/>
            </p:custDataLst>
          </p:nvPr>
        </p:nvCxnSpPr>
        <p:spPr bwMode="auto">
          <a:xfrm>
            <a:off x="406400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a:cxnSpLocks/>
          </p:cNvCxnSpPr>
          <p:nvPr>
            <p:custDataLst>
              <p:tags r:id="rId92"/>
            </p:custDataLst>
          </p:nvPr>
        </p:nvCxnSpPr>
        <p:spPr bwMode="auto">
          <a:xfrm>
            <a:off x="415766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a:cxnSpLocks/>
          </p:cNvCxnSpPr>
          <p:nvPr>
            <p:custDataLst>
              <p:tags r:id="rId93"/>
            </p:custDataLst>
          </p:nvPr>
        </p:nvCxnSpPr>
        <p:spPr bwMode="auto">
          <a:xfrm>
            <a:off x="4251325"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Lige forbindelse 130"/>
          <p:cNvCxnSpPr>
            <a:cxnSpLocks/>
          </p:cNvCxnSpPr>
          <p:nvPr>
            <p:custDataLst>
              <p:tags r:id="rId94"/>
            </p:custDataLst>
          </p:nvPr>
        </p:nvCxnSpPr>
        <p:spPr bwMode="auto">
          <a:xfrm>
            <a:off x="4344988"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Lige forbindelse 131"/>
          <p:cNvCxnSpPr>
            <a:cxnSpLocks/>
          </p:cNvCxnSpPr>
          <p:nvPr>
            <p:custDataLst>
              <p:tags r:id="rId95"/>
            </p:custDataLst>
          </p:nvPr>
        </p:nvCxnSpPr>
        <p:spPr bwMode="auto">
          <a:xfrm>
            <a:off x="4438650"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Lige forbindelse 132"/>
          <p:cNvCxnSpPr>
            <a:cxnSpLocks/>
          </p:cNvCxnSpPr>
          <p:nvPr>
            <p:custDataLst>
              <p:tags r:id="rId96"/>
            </p:custDataLst>
          </p:nvPr>
        </p:nvCxnSpPr>
        <p:spPr bwMode="auto">
          <a:xfrm>
            <a:off x="4532313" y="1101725"/>
            <a:ext cx="0" cy="3455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97"/>
            </p:custDataLst>
          </p:nvPr>
        </p:nvCxnSpPr>
        <p:spPr bwMode="auto">
          <a:xfrm>
            <a:off x="300038" y="358140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98"/>
            </p:custDataLst>
          </p:nvPr>
        </p:nvCxnSpPr>
        <p:spPr bwMode="auto">
          <a:xfrm>
            <a:off x="300038" y="24431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99"/>
            </p:custDataLst>
          </p:nvPr>
        </p:nvCxnSpPr>
        <p:spPr bwMode="auto">
          <a:xfrm>
            <a:off x="300038" y="32956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p:cNvCxnSpPr/>
          <p:nvPr>
            <p:custDataLst>
              <p:tags r:id="rId100"/>
            </p:custDataLst>
          </p:nvPr>
        </p:nvCxnSpPr>
        <p:spPr bwMode="auto">
          <a:xfrm>
            <a:off x="300038" y="1589088"/>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p:nvPr>
            <p:custDataLst>
              <p:tags r:id="rId101"/>
            </p:custDataLst>
          </p:nvPr>
        </p:nvCxnSpPr>
        <p:spPr bwMode="auto">
          <a:xfrm>
            <a:off x="300038" y="38655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102"/>
            </p:custDataLst>
          </p:nvPr>
        </p:nvCxnSpPr>
        <p:spPr bwMode="auto">
          <a:xfrm>
            <a:off x="300038" y="3011488"/>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103"/>
            </p:custDataLst>
          </p:nvPr>
        </p:nvCxnSpPr>
        <p:spPr bwMode="auto">
          <a:xfrm>
            <a:off x="300038" y="18732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104"/>
            </p:custDataLst>
          </p:nvPr>
        </p:nvCxnSpPr>
        <p:spPr bwMode="auto">
          <a:xfrm>
            <a:off x="300038" y="215741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105"/>
            </p:custDataLst>
          </p:nvPr>
        </p:nvCxnSpPr>
        <p:spPr bwMode="auto">
          <a:xfrm>
            <a:off x="300038" y="2727325"/>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6"/>
            </p:custDataLst>
          </p:nvPr>
        </p:nvCxnSpPr>
        <p:spPr bwMode="auto">
          <a:xfrm>
            <a:off x="300038" y="4271963"/>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107"/>
            </p:custDataLst>
          </p:nvPr>
        </p:nvCxnSpPr>
        <p:spPr bwMode="auto">
          <a:xfrm>
            <a:off x="300038" y="1263650"/>
            <a:ext cx="830738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108"/>
            </p:custDataLst>
          </p:nvPr>
        </p:nvCxnSpPr>
        <p:spPr bwMode="auto">
          <a:xfrm>
            <a:off x="300038" y="4557713"/>
            <a:ext cx="83073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109"/>
            </p:custDataLst>
          </p:nvPr>
        </p:nvCxnSpPr>
        <p:spPr bwMode="auto">
          <a:xfrm>
            <a:off x="300038" y="1101725"/>
            <a:ext cx="83073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 name="Rektangel 184">
            <a:extLst>
              <a:ext uri="{FF2B5EF4-FFF2-40B4-BE49-F238E27FC236}">
                <a16:creationId xmlns:a16="http://schemas.microsoft.com/office/drawing/2014/main" id="{748ADC02-709D-4085-BD6C-3EC05BA2A1B2}"/>
              </a:ext>
            </a:extLst>
          </p:cNvPr>
          <p:cNvSpPr/>
          <p:nvPr>
            <p:custDataLst>
              <p:tags r:id="rId110"/>
            </p:custDataLst>
          </p:nvPr>
        </p:nvSpPr>
        <p:spPr bwMode="auto">
          <a:xfrm>
            <a:off x="4921250" y="2185988"/>
            <a:ext cx="2386012" cy="9920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0" name="Rektangel 229"/>
          <p:cNvSpPr/>
          <p:nvPr>
            <p:custDataLst>
              <p:tags r:id="rId111"/>
            </p:custDataLst>
          </p:nvPr>
        </p:nvSpPr>
        <p:spPr bwMode="auto">
          <a:xfrm>
            <a:off x="2897188" y="3894138"/>
            <a:ext cx="5402253" cy="107837"/>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2" name="Højrepil 231"/>
          <p:cNvSpPr/>
          <p:nvPr>
            <p:custDataLst>
              <p:tags r:id="rId112"/>
            </p:custDataLst>
          </p:nvPr>
        </p:nvSpPr>
        <p:spPr bwMode="auto">
          <a:xfrm>
            <a:off x="2897188" y="3560763"/>
            <a:ext cx="582612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7" name="Rektangel 186"/>
          <p:cNvSpPr/>
          <p:nvPr>
            <p:custDataLst>
              <p:tags r:id="rId113"/>
            </p:custDataLst>
          </p:nvPr>
        </p:nvSpPr>
        <p:spPr bwMode="auto">
          <a:xfrm>
            <a:off x="2897188" y="1617664"/>
            <a:ext cx="1778001" cy="86622"/>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 name="Rektangel 204"/>
          <p:cNvSpPr/>
          <p:nvPr>
            <p:custDataLst>
              <p:tags r:id="rId114"/>
            </p:custDataLst>
          </p:nvPr>
        </p:nvSpPr>
        <p:spPr bwMode="auto">
          <a:xfrm>
            <a:off x="2897188" y="2185988"/>
            <a:ext cx="20240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4" name="Rektangel 223"/>
          <p:cNvSpPr/>
          <p:nvPr>
            <p:custDataLst>
              <p:tags r:id="rId115"/>
            </p:custDataLst>
          </p:nvPr>
        </p:nvSpPr>
        <p:spPr bwMode="auto">
          <a:xfrm>
            <a:off x="2897188" y="2471738"/>
            <a:ext cx="44497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8" name="Rektangel 187"/>
          <p:cNvSpPr/>
          <p:nvPr>
            <p:custDataLst>
              <p:tags r:id="rId116"/>
            </p:custDataLst>
          </p:nvPr>
        </p:nvSpPr>
        <p:spPr bwMode="auto">
          <a:xfrm>
            <a:off x="2897188" y="1901826"/>
            <a:ext cx="2757488" cy="8186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custDataLst>
              <p:tags r:id="rId117"/>
            </p:custDataLst>
          </p:nvPr>
        </p:nvSpPr>
        <p:spPr bwMode="auto">
          <a:xfrm>
            <a:off x="2897188" y="2755901"/>
            <a:ext cx="5441942" cy="9762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custDataLst>
              <p:tags r:id="rId118"/>
            </p:custDataLst>
          </p:nvPr>
        </p:nvSpPr>
        <p:spPr bwMode="auto">
          <a:xfrm>
            <a:off x="2901951" y="3030538"/>
            <a:ext cx="2762250" cy="8572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p:cNvSpPr/>
          <p:nvPr>
            <p:custDataLst>
              <p:tags r:id="rId119"/>
            </p:custDataLst>
          </p:nvPr>
        </p:nvSpPr>
        <p:spPr bwMode="auto">
          <a:xfrm>
            <a:off x="2897189" y="3324226"/>
            <a:ext cx="4390579" cy="104774"/>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3" name="Rektangel 232"/>
          <p:cNvSpPr/>
          <p:nvPr>
            <p:custDataLst>
              <p:tags r:id="rId120"/>
            </p:custDataLst>
          </p:nvPr>
        </p:nvSpPr>
        <p:spPr bwMode="auto">
          <a:xfrm>
            <a:off x="2897188" y="4300538"/>
            <a:ext cx="5441940" cy="99201"/>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Ligebenet trekant 22"/>
          <p:cNvSpPr/>
          <p:nvPr>
            <p:custDataLst>
              <p:tags r:id="rId121"/>
            </p:custDataLst>
          </p:nvPr>
        </p:nvSpPr>
        <p:spPr bwMode="gray">
          <a:xfrm>
            <a:off x="7786688"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Ligebenet trekant 250"/>
          <p:cNvSpPr/>
          <p:nvPr>
            <p:custDataLst>
              <p:tags r:id="rId122"/>
            </p:custDataLst>
          </p:nvPr>
        </p:nvSpPr>
        <p:spPr bwMode="gray">
          <a:xfrm>
            <a:off x="7237413"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8" name="Ligebenet trekant 247"/>
          <p:cNvSpPr/>
          <p:nvPr>
            <p:custDataLst>
              <p:tags r:id="rId123"/>
            </p:custDataLst>
          </p:nvPr>
        </p:nvSpPr>
        <p:spPr bwMode="gray">
          <a:xfrm>
            <a:off x="5627688"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Ligebenet trekant 19"/>
          <p:cNvSpPr/>
          <p:nvPr>
            <p:custDataLst>
              <p:tags r:id="rId124"/>
            </p:custDataLst>
          </p:nvPr>
        </p:nvSpPr>
        <p:spPr bwMode="gray">
          <a:xfrm>
            <a:off x="6875463"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5" name="Ligebenet trekant 244"/>
          <p:cNvSpPr/>
          <p:nvPr>
            <p:custDataLst>
              <p:tags r:id="rId125"/>
            </p:custDataLst>
          </p:nvPr>
        </p:nvSpPr>
        <p:spPr bwMode="gray">
          <a:xfrm>
            <a:off x="4595813" y="128428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Ligebenet trekant 4"/>
          <p:cNvSpPr/>
          <p:nvPr>
            <p:custDataLst>
              <p:tags r:id="rId126"/>
            </p:custDataLst>
          </p:nvPr>
        </p:nvSpPr>
        <p:spPr bwMode="gray">
          <a:xfrm>
            <a:off x="5159375" y="112236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ombe 21"/>
          <p:cNvSpPr/>
          <p:nvPr>
            <p:custDataLst>
              <p:tags r:id="rId127"/>
            </p:custDataLst>
          </p:nvPr>
        </p:nvSpPr>
        <p:spPr bwMode="gray">
          <a:xfrm>
            <a:off x="4614863" y="1614677"/>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4" name="Rombe 233"/>
          <p:cNvSpPr/>
          <p:nvPr>
            <p:custDataLst>
              <p:tags r:id="rId128"/>
            </p:custDataLst>
          </p:nvPr>
        </p:nvSpPr>
        <p:spPr bwMode="gray">
          <a:xfrm>
            <a:off x="7226300" y="3325051"/>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3" name="Rombe 242"/>
          <p:cNvSpPr/>
          <p:nvPr>
            <p:custDataLst>
              <p:tags r:id="rId129"/>
            </p:custDataLst>
          </p:nvPr>
        </p:nvSpPr>
        <p:spPr bwMode="gray">
          <a:xfrm>
            <a:off x="8277797" y="42926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ombe 17"/>
          <p:cNvSpPr/>
          <p:nvPr>
            <p:custDataLst>
              <p:tags r:id="rId130"/>
            </p:custDataLst>
          </p:nvPr>
        </p:nvSpPr>
        <p:spPr bwMode="gray">
          <a:xfrm>
            <a:off x="5630069" y="188118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1" name="Rombe 230"/>
          <p:cNvSpPr/>
          <p:nvPr>
            <p:custDataLst>
              <p:tags r:id="rId131"/>
            </p:custDataLst>
          </p:nvPr>
        </p:nvSpPr>
        <p:spPr bwMode="gray">
          <a:xfrm>
            <a:off x="8254991" y="3890906"/>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4" name="Rombe 213">
            <a:extLst>
              <a:ext uri="{FF2B5EF4-FFF2-40B4-BE49-F238E27FC236}">
                <a16:creationId xmlns:a16="http://schemas.microsoft.com/office/drawing/2014/main" id="{7C6098CB-DD37-47EB-B72B-E60E0A82C4A2}"/>
              </a:ext>
            </a:extLst>
          </p:cNvPr>
          <p:cNvSpPr/>
          <p:nvPr>
            <p:custDataLst>
              <p:tags r:id="rId132"/>
            </p:custDataLst>
          </p:nvPr>
        </p:nvSpPr>
        <p:spPr bwMode="gray">
          <a:xfrm>
            <a:off x="7262812" y="218202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7" name="Rombe 236"/>
          <p:cNvSpPr/>
          <p:nvPr>
            <p:custDataLst>
              <p:tags r:id="rId133"/>
            </p:custDataLst>
          </p:nvPr>
        </p:nvSpPr>
        <p:spPr bwMode="gray">
          <a:xfrm>
            <a:off x="7261480" y="24622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6" name="Rombe 235"/>
          <p:cNvSpPr/>
          <p:nvPr>
            <p:custDataLst>
              <p:tags r:id="rId134"/>
            </p:custDataLst>
          </p:nvPr>
        </p:nvSpPr>
        <p:spPr bwMode="gray">
          <a:xfrm>
            <a:off x="5637594" y="3019227"/>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2" name="Rombe 241"/>
          <p:cNvSpPr/>
          <p:nvPr>
            <p:custDataLst>
              <p:tags r:id="rId135"/>
            </p:custDataLst>
          </p:nvPr>
        </p:nvSpPr>
        <p:spPr bwMode="gray">
          <a:xfrm>
            <a:off x="8278622" y="27479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3" name="Pladsholder til tekst 3"/>
          <p:cNvSpPr>
            <a:spLocks noGrp="1"/>
          </p:cNvSpPr>
          <p:nvPr>
            <p:custDataLst>
              <p:tags r:id="rId136"/>
            </p:custDataLst>
          </p:nvPr>
        </p:nvSpPr>
        <p:spPr bwMode="auto">
          <a:xfrm>
            <a:off x="6675438" y="1258888"/>
            <a:ext cx="51435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t>26-08-2025</a:t>
            </a:r>
            <a:endParaRPr lang="da-DK" sz="800" dirty="0"/>
          </a:p>
        </p:txBody>
      </p:sp>
      <p:sp>
        <p:nvSpPr>
          <p:cNvPr id="206" name="Pladsholder til tekst 3"/>
          <p:cNvSpPr>
            <a:spLocks noGrp="1"/>
          </p:cNvSpPr>
          <p:nvPr>
            <p:custDataLst>
              <p:tags r:id="rId137"/>
            </p:custDataLst>
          </p:nvPr>
        </p:nvSpPr>
        <p:spPr bwMode="auto">
          <a:xfrm>
            <a:off x="371475" y="1122363"/>
            <a:ext cx="55721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TAU</a:t>
            </a:r>
          </a:p>
        </p:txBody>
      </p:sp>
      <p:sp>
        <p:nvSpPr>
          <p:cNvPr id="200" name="Pladsholder til tekst 3">
            <a:extLst>
              <a:ext uri="{FF2B5EF4-FFF2-40B4-BE49-F238E27FC236}">
                <a16:creationId xmlns:a16="http://schemas.microsoft.com/office/drawing/2014/main" id="{E1E26B04-4A79-49E5-A2E0-21B7832194F8}"/>
              </a:ext>
            </a:extLst>
          </p:cNvPr>
          <p:cNvSpPr>
            <a:spLocks noGrp="1"/>
          </p:cNvSpPr>
          <p:nvPr>
            <p:custDataLst>
              <p:tags r:id="rId138"/>
            </p:custDataLst>
          </p:nvPr>
        </p:nvSpPr>
        <p:spPr bwMode="auto">
          <a:xfrm>
            <a:off x="4403725" y="1420813"/>
            <a:ext cx="4984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00BC89E-38ED-46A2-BB38-F617967B3023}" type="datetime'''1''2-''''''''''''''''0''3-2''''''''''''''''''025'''''''">
              <a:rPr lang="da-DK" altLang="en-US" sz="800" smtClean="0">
                <a:solidFill>
                  <a:schemeClr val="bg1"/>
                </a:solidFill>
              </a:rPr>
              <a:pPr/>
              <a:t>12-03-2025</a:t>
            </a:fld>
            <a:endParaRPr lang="da-DK" sz="800" dirty="0">
              <a:solidFill>
                <a:schemeClr val="bg1"/>
              </a:solidFill>
            </a:endParaRPr>
          </a:p>
        </p:txBody>
      </p:sp>
      <p:sp>
        <p:nvSpPr>
          <p:cNvPr id="215" name="Pladsholder til tekst 3">
            <a:extLst>
              <a:ext uri="{FF2B5EF4-FFF2-40B4-BE49-F238E27FC236}">
                <a16:creationId xmlns:a16="http://schemas.microsoft.com/office/drawing/2014/main" id="{E1E26B04-4A79-49E5-A2E0-21B7832194F8}"/>
              </a:ext>
            </a:extLst>
          </p:cNvPr>
          <p:cNvSpPr>
            <a:spLocks noGrp="1"/>
          </p:cNvSpPr>
          <p:nvPr>
            <p:custDataLst>
              <p:tags r:id="rId139"/>
            </p:custDataLst>
          </p:nvPr>
        </p:nvSpPr>
        <p:spPr bwMode="auto">
          <a:xfrm>
            <a:off x="5427663" y="1420813"/>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88ADD68-5841-4CE0-A800-1B57E195C0E6}" type="datetime'''''''''2''''''''''''''''8''''''-0''''''5-''''''20''2''5'''">
              <a:rPr lang="da-DK" altLang="en-US" sz="800" smtClean="0">
                <a:solidFill>
                  <a:schemeClr val="bg1"/>
                </a:solidFill>
              </a:rPr>
              <a:pPr/>
              <a:t>28-05-2025</a:t>
            </a:fld>
            <a:endParaRPr lang="da-DK" sz="800" dirty="0">
              <a:solidFill>
                <a:schemeClr val="bg1"/>
              </a:solidFill>
            </a:endParaRPr>
          </a:p>
        </p:txBody>
      </p:sp>
      <p:sp>
        <p:nvSpPr>
          <p:cNvPr id="216" name="Pladsholder til tekst 3">
            <a:extLst>
              <a:ext uri="{FF2B5EF4-FFF2-40B4-BE49-F238E27FC236}">
                <a16:creationId xmlns:a16="http://schemas.microsoft.com/office/drawing/2014/main" id="{E1E26B04-4A79-49E5-A2E0-21B7832194F8}"/>
              </a:ext>
            </a:extLst>
          </p:cNvPr>
          <p:cNvSpPr>
            <a:spLocks noGrp="1"/>
          </p:cNvSpPr>
          <p:nvPr>
            <p:custDataLst>
              <p:tags r:id="rId140"/>
            </p:custDataLst>
          </p:nvPr>
        </p:nvSpPr>
        <p:spPr bwMode="auto">
          <a:xfrm>
            <a:off x="7037388" y="1420813"/>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F7D5AB5-9EB2-4C72-AD12-B74C74F8A46E}" type="datetime'''''''''25''-''''0''9''''''''''''''''''''-''20''''''2''5'''">
              <a:rPr lang="da-DK" altLang="en-US" sz="800" smtClean="0">
                <a:solidFill>
                  <a:schemeClr val="bg1"/>
                </a:solidFill>
              </a:rPr>
              <a:pPr/>
              <a:t>25-09-2025</a:t>
            </a:fld>
            <a:endParaRPr lang="da-DK" sz="800" dirty="0">
              <a:solidFill>
                <a:schemeClr val="bg1"/>
              </a:solidFill>
            </a:endParaRPr>
          </a:p>
        </p:txBody>
      </p:sp>
      <p:sp>
        <p:nvSpPr>
          <p:cNvPr id="9" name="Pladsholder til tekst 3"/>
          <p:cNvSpPr>
            <a:spLocks noGrp="1"/>
          </p:cNvSpPr>
          <p:nvPr>
            <p:custDataLst>
              <p:tags r:id="rId141"/>
            </p:custDataLst>
          </p:nvPr>
        </p:nvSpPr>
        <p:spPr bwMode="auto">
          <a:xfrm>
            <a:off x="371475" y="1893888"/>
            <a:ext cx="21939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2</a:t>
            </a:r>
            <a:r>
              <a:rPr lang="da-DK" sz="800" dirty="0"/>
              <a:t>: </a:t>
            </a:r>
            <a:r>
              <a:rPr lang="da-DK" sz="800" dirty="0">
                <a:cs typeface="Calibri" panose="020F0502020204030204" pitchFamily="34" charset="0"/>
              </a:rPr>
              <a:t>Fælles retningslinjer for begreber og </a:t>
            </a:r>
          </a:p>
          <a:p>
            <a:pPr marL="0" indent="0">
              <a:spcBef>
                <a:spcPts val="0"/>
              </a:spcBef>
              <a:spcAft>
                <a:spcPts val="0"/>
              </a:spcAft>
              <a:buNone/>
              <a:defRPr/>
            </a:pPr>
            <a:r>
              <a:rPr lang="da-DK" sz="800" dirty="0">
                <a:cs typeface="Calibri" panose="020F0502020204030204" pitchFamily="34" charset="0"/>
              </a:rPr>
              <a:t>deres relationer</a:t>
            </a:r>
          </a:p>
        </p:txBody>
      </p:sp>
      <p:sp>
        <p:nvSpPr>
          <p:cNvPr id="10" name="Pladsholder til tekst 3"/>
          <p:cNvSpPr>
            <a:spLocks noGrp="1"/>
          </p:cNvSpPr>
          <p:nvPr>
            <p:custDataLst>
              <p:tags r:id="rId142"/>
            </p:custDataLst>
          </p:nvPr>
        </p:nvSpPr>
        <p:spPr bwMode="auto">
          <a:xfrm>
            <a:off x="371475" y="2178050"/>
            <a:ext cx="233362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altLang="en-US" sz="800" b="1" dirty="0"/>
              <a:t>Leverance </a:t>
            </a:r>
            <a:r>
              <a:rPr lang="da-DK" sz="800" b="1" dirty="0">
                <a:solidFill>
                  <a:schemeClr val="dk1"/>
                </a:solidFill>
              </a:rPr>
              <a:t>3:</a:t>
            </a:r>
            <a:r>
              <a:rPr lang="da-DK" sz="800" dirty="0">
                <a:solidFill>
                  <a:schemeClr val="dk1"/>
                </a:solidFill>
              </a:rPr>
              <a:t> </a:t>
            </a:r>
            <a:r>
              <a:rPr lang="da-DK" sz="800" dirty="0">
                <a:cs typeface="Calibri" panose="020F0502020204030204" pitchFamily="34" charset="0"/>
              </a:rPr>
              <a:t>Fælles retningslinjer for dataformater og</a:t>
            </a:r>
          </a:p>
          <a:p>
            <a:pPr marL="0" indent="0">
              <a:spcBef>
                <a:spcPts val="0"/>
              </a:spcBef>
              <a:spcAft>
                <a:spcPts val="0"/>
              </a:spcAft>
              <a:buNone/>
              <a:defRPr/>
            </a:pPr>
            <a:r>
              <a:rPr lang="da-DK" sz="800" dirty="0">
                <a:cs typeface="Calibri" panose="020F0502020204030204" pitchFamily="34" charset="0"/>
              </a:rPr>
              <a:t>metadata for forbrugs- og produktionsdata</a:t>
            </a:r>
          </a:p>
        </p:txBody>
      </p:sp>
      <p:sp>
        <p:nvSpPr>
          <p:cNvPr id="190" name="Pladsholder til tekst 3"/>
          <p:cNvSpPr>
            <a:spLocks noGrp="1"/>
          </p:cNvSpPr>
          <p:nvPr>
            <p:custDataLst>
              <p:tags r:id="rId143"/>
            </p:custDataLst>
          </p:nvPr>
        </p:nvSpPr>
        <p:spPr bwMode="auto">
          <a:xfrm>
            <a:off x="371475" y="4292600"/>
            <a:ext cx="2454275"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10: </a:t>
            </a:r>
            <a:r>
              <a:rPr lang="da-DK" altLang="en-US" sz="800" dirty="0"/>
              <a:t>Analyse af sektorkobling i relation til FDP’s</a:t>
            </a:r>
          </a:p>
          <a:p>
            <a:pPr marL="0" indent="0">
              <a:spcBef>
                <a:spcPct val="0"/>
              </a:spcBef>
              <a:spcAft>
                <a:spcPct val="0"/>
              </a:spcAft>
              <a:buNone/>
            </a:pPr>
            <a:r>
              <a:rPr lang="da-DK" sz="800" dirty="0"/>
              <a:t>genstandsfelt</a:t>
            </a:r>
          </a:p>
        </p:txBody>
      </p:sp>
      <p:sp>
        <p:nvSpPr>
          <p:cNvPr id="174" name="Pladsholder til tekst 3"/>
          <p:cNvSpPr>
            <a:spLocks noGrp="1"/>
          </p:cNvSpPr>
          <p:nvPr>
            <p:custDataLst>
              <p:tags r:id="rId144"/>
            </p:custDataLst>
          </p:nvPr>
        </p:nvSpPr>
        <p:spPr bwMode="auto">
          <a:xfrm>
            <a:off x="7602538" y="1258888"/>
            <a:ext cx="482600"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t>06-11-2025</a:t>
            </a:r>
            <a:endParaRPr lang="da-DK" sz="800" dirty="0"/>
          </a:p>
        </p:txBody>
      </p:sp>
      <p:sp>
        <p:nvSpPr>
          <p:cNvPr id="184" name="Pladsholder til tekst 3"/>
          <p:cNvSpPr>
            <a:spLocks noGrp="1"/>
          </p:cNvSpPr>
          <p:nvPr>
            <p:custDataLst>
              <p:tags r:id="rId145"/>
            </p:custDataLst>
          </p:nvPr>
        </p:nvSpPr>
        <p:spPr bwMode="auto">
          <a:xfrm>
            <a:off x="371475" y="3602038"/>
            <a:ext cx="22304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8: </a:t>
            </a:r>
            <a:r>
              <a:rPr lang="da-DK" sz="800" dirty="0">
                <a:ea typeface="Calibri" panose="020F0502020204030204" pitchFamily="34" charset="0"/>
                <a:cs typeface="Calibri" panose="020F0502020204030204" pitchFamily="34" charset="0"/>
              </a:rPr>
              <a:t>Fælles retningslinjer for håndtering af </a:t>
            </a:r>
          </a:p>
          <a:p>
            <a:pPr marL="0" indent="0">
              <a:spcBef>
                <a:spcPts val="0"/>
              </a:spcBef>
              <a:spcAft>
                <a:spcPts val="0"/>
              </a:spcAft>
              <a:buNone/>
              <a:defRPr/>
            </a:pPr>
            <a:r>
              <a:rPr lang="da-DK" sz="800" dirty="0">
                <a:ea typeface="Calibri" panose="020F0502020204030204" pitchFamily="34" charset="0"/>
                <a:cs typeface="Calibri" panose="020F0502020204030204" pitchFamily="34" charset="0"/>
              </a:rPr>
              <a:t>fortrolighed</a:t>
            </a:r>
          </a:p>
        </p:txBody>
      </p:sp>
      <p:sp>
        <p:nvSpPr>
          <p:cNvPr id="7" name="Pladsholder til tekst 3"/>
          <p:cNvSpPr>
            <a:spLocks noGrp="1"/>
          </p:cNvSpPr>
          <p:nvPr>
            <p:custDataLst>
              <p:tags r:id="rId146"/>
            </p:custDataLst>
          </p:nvPr>
        </p:nvSpPr>
        <p:spPr bwMode="auto">
          <a:xfrm>
            <a:off x="371475" y="1609725"/>
            <a:ext cx="235426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t>Leverance 1</a:t>
            </a:r>
            <a:r>
              <a:rPr lang="da-DK" sz="800" dirty="0"/>
              <a:t>: </a:t>
            </a:r>
            <a:r>
              <a:rPr lang="da-DK" sz="800" dirty="0">
                <a:cs typeface="Calibri" panose="020F0502020204030204" pitchFamily="34" charset="0"/>
              </a:rPr>
              <a:t>Analyse af rammer for et dataøkosystem </a:t>
            </a:r>
          </a:p>
          <a:p>
            <a:pPr marL="0" indent="0">
              <a:spcBef>
                <a:spcPts val="0"/>
              </a:spcBef>
              <a:spcAft>
                <a:spcPts val="0"/>
              </a:spcAft>
              <a:buNone/>
              <a:defRPr/>
            </a:pPr>
            <a:r>
              <a:rPr lang="da-DK" sz="800" dirty="0">
                <a:cs typeface="Calibri" panose="020F0502020204030204" pitchFamily="34" charset="0"/>
              </a:rPr>
              <a:t>for forsyningsområdet</a:t>
            </a:r>
            <a:endParaRPr lang="da-DK" sz="800" b="1" dirty="0">
              <a:cs typeface="Calibri" panose="020F0502020204030204" pitchFamily="34" charset="0"/>
            </a:endParaRPr>
          </a:p>
        </p:txBody>
      </p:sp>
      <p:sp>
        <p:nvSpPr>
          <p:cNvPr id="12" name="Pladsholder til tekst 3"/>
          <p:cNvSpPr>
            <a:spLocks noGrp="1"/>
          </p:cNvSpPr>
          <p:nvPr>
            <p:custDataLst>
              <p:tags r:id="rId147"/>
            </p:custDataLst>
          </p:nvPr>
        </p:nvSpPr>
        <p:spPr bwMode="auto">
          <a:xfrm>
            <a:off x="371475" y="2747963"/>
            <a:ext cx="2165350"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altLang="en-US" sz="800" b="1" dirty="0"/>
              <a:t>Leverance 5</a:t>
            </a:r>
            <a:r>
              <a:rPr lang="da-DK" altLang="en-US" sz="800" dirty="0"/>
              <a:t>: </a:t>
            </a:r>
            <a:r>
              <a:rPr lang="da-DK" altLang="en-US" sz="800" dirty="0">
                <a:cs typeface="Calibri" panose="020F0502020204030204" pitchFamily="34" charset="0"/>
              </a:rPr>
              <a:t>Fælles retningslinjer for adgang- og </a:t>
            </a:r>
          </a:p>
          <a:p>
            <a:pPr marL="0" indent="0">
              <a:spcBef>
                <a:spcPct val="0"/>
              </a:spcBef>
              <a:spcAft>
                <a:spcPct val="0"/>
              </a:spcAft>
              <a:buNone/>
            </a:pPr>
            <a:r>
              <a:rPr lang="da-DK" altLang="en-US" sz="800" dirty="0">
                <a:cs typeface="Calibri" panose="020F0502020204030204" pitchFamily="34" charset="0"/>
              </a:rPr>
              <a:t>udveksling af forsyningsdata</a:t>
            </a:r>
            <a:r>
              <a:rPr lang="da-DK" altLang="en-US" sz="800" dirty="0">
                <a:solidFill>
                  <a:schemeClr val="dk1"/>
                </a:solidFill>
              </a:rPr>
              <a:t>.</a:t>
            </a:r>
            <a:endParaRPr lang="da-DK" sz="800" dirty="0"/>
          </a:p>
        </p:txBody>
      </p:sp>
      <p:sp>
        <p:nvSpPr>
          <p:cNvPr id="260" name="Pladsholder til tekst 3">
            <a:extLst>
              <a:ext uri="{FF2B5EF4-FFF2-40B4-BE49-F238E27FC236}">
                <a16:creationId xmlns:a16="http://schemas.microsoft.com/office/drawing/2014/main" id="{E1E26B04-4A79-49E5-A2E0-21B7832194F8}"/>
              </a:ext>
            </a:extLst>
          </p:cNvPr>
          <p:cNvSpPr>
            <a:spLocks noGrp="1"/>
          </p:cNvSpPr>
          <p:nvPr>
            <p:custDataLst>
              <p:tags r:id="rId148"/>
            </p:custDataLst>
          </p:nvPr>
        </p:nvSpPr>
        <p:spPr bwMode="auto">
          <a:xfrm>
            <a:off x="4967288" y="1258888"/>
            <a:ext cx="500063"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t>23-04-2025</a:t>
            </a:r>
          </a:p>
        </p:txBody>
      </p:sp>
      <p:sp>
        <p:nvSpPr>
          <p:cNvPr id="11" name="Pladsholder til tekst 3"/>
          <p:cNvSpPr>
            <a:spLocks noGrp="1"/>
          </p:cNvSpPr>
          <p:nvPr>
            <p:custDataLst>
              <p:tags r:id="rId149"/>
            </p:custDataLst>
          </p:nvPr>
        </p:nvSpPr>
        <p:spPr bwMode="auto">
          <a:xfrm>
            <a:off x="371475" y="2463800"/>
            <a:ext cx="2382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defRPr/>
            </a:pPr>
            <a:r>
              <a:rPr lang="da-DK" sz="800" b="1" dirty="0">
                <a:solidFill>
                  <a:schemeClr val="dk1"/>
                </a:solidFill>
              </a:rPr>
              <a:t>Leverance 4</a:t>
            </a:r>
            <a:r>
              <a:rPr lang="da-DK" sz="800" dirty="0">
                <a:solidFill>
                  <a:schemeClr val="dk1"/>
                </a:solidFill>
              </a:rPr>
              <a:t>: </a:t>
            </a:r>
            <a:r>
              <a:rPr lang="da-DK" sz="800" dirty="0">
                <a:cs typeface="Calibri" panose="020F0502020204030204" pitchFamily="34" charset="0"/>
              </a:rPr>
              <a:t>Fælles retningslinjer vedr. datakvalitet og </a:t>
            </a:r>
          </a:p>
          <a:p>
            <a:pPr marL="0" indent="0">
              <a:spcBef>
                <a:spcPts val="0"/>
              </a:spcBef>
              <a:spcAft>
                <a:spcPts val="0"/>
              </a:spcAft>
              <a:buNone/>
              <a:defRPr/>
            </a:pPr>
            <a:r>
              <a:rPr lang="da-DK" sz="800" dirty="0">
                <a:cs typeface="Calibri" panose="020F0502020204030204" pitchFamily="34" charset="0"/>
              </a:rPr>
              <a:t>validering for forbrugs- og produktionsdata</a:t>
            </a:r>
          </a:p>
        </p:txBody>
      </p:sp>
      <p:sp>
        <p:nvSpPr>
          <p:cNvPr id="181" name="Pladsholder til tekst 3"/>
          <p:cNvSpPr>
            <a:spLocks noGrp="1"/>
          </p:cNvSpPr>
          <p:nvPr>
            <p:custDataLst>
              <p:tags r:id="rId150"/>
            </p:custDataLst>
          </p:nvPr>
        </p:nvSpPr>
        <p:spPr bwMode="auto">
          <a:xfrm>
            <a:off x="371475" y="3316288"/>
            <a:ext cx="2255838"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7: </a:t>
            </a:r>
            <a:r>
              <a:rPr lang="da-DK" sz="800" dirty="0">
                <a:cs typeface="Calibri" panose="020F0502020204030204" pitchFamily="34" charset="0"/>
              </a:rPr>
              <a:t>Analyse af løsninger vedr. samtykke til </a:t>
            </a:r>
          </a:p>
          <a:p>
            <a:pPr marL="0" indent="0">
              <a:spcBef>
                <a:spcPct val="0"/>
              </a:spcBef>
              <a:spcAft>
                <a:spcPct val="0"/>
              </a:spcAft>
              <a:buNone/>
            </a:pPr>
            <a:r>
              <a:rPr lang="da-DK" sz="800" dirty="0">
                <a:cs typeface="Calibri" panose="020F0502020204030204" pitchFamily="34" charset="0"/>
              </a:rPr>
              <a:t>3. part</a:t>
            </a:r>
            <a:endParaRPr lang="da-DK" sz="800" dirty="0"/>
          </a:p>
        </p:txBody>
      </p:sp>
      <p:sp>
        <p:nvSpPr>
          <p:cNvPr id="13" name="Pladsholder til tekst 3"/>
          <p:cNvSpPr>
            <a:spLocks noGrp="1"/>
          </p:cNvSpPr>
          <p:nvPr>
            <p:custDataLst>
              <p:tags r:id="rId151"/>
            </p:custDataLst>
          </p:nvPr>
        </p:nvSpPr>
        <p:spPr bwMode="auto">
          <a:xfrm>
            <a:off x="371475" y="3032125"/>
            <a:ext cx="2373313" cy="2444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defRPr/>
            </a:pPr>
            <a:r>
              <a:rPr lang="da-DK" altLang="en-US" sz="800" b="1" dirty="0"/>
              <a:t>Leverance 6: </a:t>
            </a:r>
            <a:r>
              <a:rPr lang="da-DK" sz="800" dirty="0">
                <a:cs typeface="Calibri" panose="020F0502020204030204" pitchFamily="34" charset="0"/>
              </a:rPr>
              <a:t>Fælles retningslinjer for forsynings-</a:t>
            </a:r>
          </a:p>
          <a:p>
            <a:pPr marL="0" indent="0">
              <a:spcBef>
                <a:spcPct val="0"/>
              </a:spcBef>
              <a:spcAft>
                <a:spcPct val="0"/>
              </a:spcAft>
              <a:buNone/>
              <a:defRPr/>
            </a:pPr>
            <a:r>
              <a:rPr lang="da-DK" sz="800" dirty="0">
                <a:cs typeface="Calibri" panose="020F0502020204030204" pitchFamily="34" charset="0"/>
              </a:rPr>
              <a:t>sektorens anvendelse af grunddata, herunder adresser</a:t>
            </a:r>
          </a:p>
        </p:txBody>
      </p:sp>
      <p:sp>
        <p:nvSpPr>
          <p:cNvPr id="221" name="Pladsholder til tekst 3"/>
          <p:cNvSpPr>
            <a:spLocks noGrp="1"/>
          </p:cNvSpPr>
          <p:nvPr>
            <p:custDataLst>
              <p:tags r:id="rId152"/>
            </p:custDataLst>
          </p:nvPr>
        </p:nvSpPr>
        <p:spPr bwMode="auto">
          <a:xfrm>
            <a:off x="371475" y="1446213"/>
            <a:ext cx="474663"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solidFill>
                  <a:schemeClr val="bg1"/>
                </a:solidFill>
              </a:rPr>
              <a:t>Leverancer</a:t>
            </a:r>
          </a:p>
        </p:txBody>
      </p:sp>
      <p:sp>
        <p:nvSpPr>
          <p:cNvPr id="14" name="Pladsholder til tekst 3"/>
          <p:cNvSpPr>
            <a:spLocks noGrp="1"/>
          </p:cNvSpPr>
          <p:nvPr>
            <p:custDataLst>
              <p:tags r:id="rId153"/>
            </p:custDataLst>
          </p:nvPr>
        </p:nvSpPr>
        <p:spPr bwMode="auto">
          <a:xfrm>
            <a:off x="371475" y="865188"/>
            <a:ext cx="619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C4DCD7C-D84C-4093-BB48-BFA80BA4D963}" type="datetime'''''''A''''''''k''t''''''''i''''v''''''''i''t''''e''''''''''t'">
              <a:rPr lang="da-DK" altLang="en-US" b="1" smtClean="0"/>
              <a:pPr marL="0" lvl="0" indent="0">
                <a:spcBef>
                  <a:spcPct val="0"/>
                </a:spcBef>
                <a:spcAft>
                  <a:spcPct val="0"/>
                </a:spcAft>
                <a:buNone/>
              </a:pPr>
              <a:t>Aktivitet</a:t>
            </a:fld>
            <a:endParaRPr lang="da-DK" b="1" dirty="0"/>
          </a:p>
        </p:txBody>
      </p:sp>
      <p:sp>
        <p:nvSpPr>
          <p:cNvPr id="198" name="Pladsholder til tekst 3"/>
          <p:cNvSpPr>
            <a:spLocks noGrp="1"/>
          </p:cNvSpPr>
          <p:nvPr>
            <p:custDataLst>
              <p:tags r:id="rId154"/>
            </p:custDataLst>
          </p:nvPr>
        </p:nvSpPr>
        <p:spPr bwMode="auto">
          <a:xfrm>
            <a:off x="371475" y="1284288"/>
            <a:ext cx="539750" cy="1222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da-DK" altLang="en-US" sz="800" dirty="0"/>
              <a:t>Møder i FFD</a:t>
            </a:r>
          </a:p>
        </p:txBody>
      </p:sp>
      <p:sp>
        <p:nvSpPr>
          <p:cNvPr id="194" name="Pladsholder til tekst 3"/>
          <p:cNvSpPr>
            <a:spLocks noGrp="1"/>
          </p:cNvSpPr>
          <p:nvPr>
            <p:custDataLst>
              <p:tags r:id="rId155"/>
            </p:custDataLst>
          </p:nvPr>
        </p:nvSpPr>
        <p:spPr bwMode="auto">
          <a:xfrm>
            <a:off x="371475" y="3886200"/>
            <a:ext cx="2019300" cy="3667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a-DK" sz="800" b="1" dirty="0"/>
              <a:t>Leverance 9</a:t>
            </a:r>
            <a:r>
              <a:rPr lang="da-DK" sz="800" dirty="0"/>
              <a:t>. </a:t>
            </a:r>
            <a:r>
              <a:rPr lang="da-DK" sz="800" dirty="0">
                <a:cs typeface="Calibri" panose="020F0502020204030204" pitchFamily="34" charset="0"/>
              </a:rPr>
              <a:t>Redegørelse for relevante GDPR-</a:t>
            </a:r>
            <a:br>
              <a:rPr lang="da-DK" sz="800" dirty="0">
                <a:cs typeface="Calibri" panose="020F0502020204030204" pitchFamily="34" charset="0"/>
              </a:rPr>
            </a:br>
            <a:r>
              <a:rPr lang="da-DK" sz="800" dirty="0">
                <a:cs typeface="Calibri" panose="020F0502020204030204" pitchFamily="34" charset="0"/>
              </a:rPr>
              <a:t>problematikker i forbindelse med udlevering</a:t>
            </a:r>
            <a:br>
              <a:rPr lang="da-DK" sz="800" dirty="0">
                <a:cs typeface="Calibri" panose="020F0502020204030204" pitchFamily="34" charset="0"/>
              </a:rPr>
            </a:br>
            <a:r>
              <a:rPr lang="da-DK" sz="800" dirty="0">
                <a:cs typeface="Calibri" panose="020F0502020204030204" pitchFamily="34" charset="0"/>
              </a:rPr>
              <a:t> af forsyningsdata</a:t>
            </a:r>
            <a:endParaRPr lang="da-DK" sz="700" dirty="0"/>
          </a:p>
        </p:txBody>
      </p:sp>
      <p:sp>
        <p:nvSpPr>
          <p:cNvPr id="171" name="Pladsholder til tekst 3"/>
          <p:cNvSpPr>
            <a:spLocks noGrp="1"/>
          </p:cNvSpPr>
          <p:nvPr/>
        </p:nvSpPr>
        <p:spPr bwMode="gray">
          <a:xfrm>
            <a:off x="3916363" y="1146380"/>
            <a:ext cx="515938" cy="122238"/>
          </a:xfrm>
          <a:prstGeom prst="rect">
            <a:avLst/>
          </a:prstGeom>
          <a:solidFill>
            <a:srgbClr val="FFFFF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t>05-02-2025</a:t>
            </a:r>
          </a:p>
        </p:txBody>
      </p:sp>
      <p:sp>
        <p:nvSpPr>
          <p:cNvPr id="199" name="Rektangel 198"/>
          <p:cNvSpPr/>
          <p:nvPr/>
        </p:nvSpPr>
        <p:spPr>
          <a:xfrm>
            <a:off x="1326899" y="4689387"/>
            <a:ext cx="888851" cy="72008"/>
          </a:xfrm>
          <a:prstGeom prst="rect">
            <a:avLst/>
          </a:prstGeom>
          <a:solidFill>
            <a:srgbClr val="94CDD3"/>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1" name="Tekstfelt 200"/>
          <p:cNvSpPr txBox="1"/>
          <p:nvPr/>
        </p:nvSpPr>
        <p:spPr>
          <a:xfrm>
            <a:off x="2250755" y="4614864"/>
            <a:ext cx="1619250" cy="207749"/>
          </a:xfrm>
          <a:prstGeom prst="rect">
            <a:avLst/>
          </a:prstGeom>
          <a:noFill/>
        </p:spPr>
        <p:txBody>
          <a:bodyPr wrap="square" rtlCol="0">
            <a:spAutoFit/>
          </a:bodyPr>
          <a:lstStyle/>
          <a:p>
            <a:r>
              <a:rPr lang="da-DK" sz="750" dirty="0"/>
              <a:t>Leverance igangsættes</a:t>
            </a:r>
          </a:p>
        </p:txBody>
      </p:sp>
      <p:sp>
        <p:nvSpPr>
          <p:cNvPr id="203" name="Rektangel 202"/>
          <p:cNvSpPr/>
          <p:nvPr/>
        </p:nvSpPr>
        <p:spPr>
          <a:xfrm>
            <a:off x="3733549" y="4687600"/>
            <a:ext cx="888851" cy="72008"/>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4" name="Tekstfelt 203"/>
          <p:cNvSpPr txBox="1"/>
          <p:nvPr/>
        </p:nvSpPr>
        <p:spPr>
          <a:xfrm>
            <a:off x="4637633" y="4602459"/>
            <a:ext cx="1619250" cy="207749"/>
          </a:xfrm>
          <a:prstGeom prst="rect">
            <a:avLst/>
          </a:prstGeom>
          <a:noFill/>
        </p:spPr>
        <p:txBody>
          <a:bodyPr wrap="square" rtlCol="0">
            <a:spAutoFit/>
          </a:bodyPr>
          <a:lstStyle/>
          <a:p>
            <a:r>
              <a:rPr lang="da-DK" sz="750" dirty="0"/>
              <a:t>Leverance udarbejdes</a:t>
            </a:r>
          </a:p>
        </p:txBody>
      </p:sp>
      <p:sp>
        <p:nvSpPr>
          <p:cNvPr id="210" name="Tekstfelt 209"/>
          <p:cNvSpPr txBox="1"/>
          <p:nvPr/>
        </p:nvSpPr>
        <p:spPr>
          <a:xfrm>
            <a:off x="4637633" y="4856276"/>
            <a:ext cx="1619250" cy="207749"/>
          </a:xfrm>
          <a:prstGeom prst="rect">
            <a:avLst/>
          </a:prstGeom>
          <a:noFill/>
        </p:spPr>
        <p:txBody>
          <a:bodyPr wrap="square" rtlCol="0">
            <a:spAutoFit/>
          </a:bodyPr>
          <a:lstStyle/>
          <a:p>
            <a:r>
              <a:rPr lang="da-DK" sz="750" dirty="0"/>
              <a:t>Møde</a:t>
            </a:r>
          </a:p>
        </p:txBody>
      </p:sp>
      <p:sp>
        <p:nvSpPr>
          <p:cNvPr id="28" name="Afrundet rektangel 27"/>
          <p:cNvSpPr/>
          <p:nvPr/>
        </p:nvSpPr>
        <p:spPr>
          <a:xfrm>
            <a:off x="6006876" y="4647861"/>
            <a:ext cx="879075" cy="725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0" name="Tekstfelt 179"/>
          <p:cNvSpPr txBox="1"/>
          <p:nvPr/>
        </p:nvSpPr>
        <p:spPr>
          <a:xfrm>
            <a:off x="6930517" y="4557818"/>
            <a:ext cx="1619250" cy="207749"/>
          </a:xfrm>
          <a:prstGeom prst="rect">
            <a:avLst/>
          </a:prstGeom>
          <a:noFill/>
        </p:spPr>
        <p:txBody>
          <a:bodyPr wrap="square" rtlCol="0">
            <a:spAutoFit/>
          </a:bodyPr>
          <a:lstStyle/>
          <a:p>
            <a:r>
              <a:rPr lang="da-DK" sz="750" dirty="0"/>
              <a:t>Tidspunkt for afslutning uafklaret</a:t>
            </a:r>
          </a:p>
        </p:txBody>
      </p:sp>
      <p:sp>
        <p:nvSpPr>
          <p:cNvPr id="172" name="Tekstfelt 171"/>
          <p:cNvSpPr txBox="1"/>
          <p:nvPr/>
        </p:nvSpPr>
        <p:spPr>
          <a:xfrm>
            <a:off x="2255442" y="4857945"/>
            <a:ext cx="1619250" cy="207749"/>
          </a:xfrm>
          <a:prstGeom prst="rect">
            <a:avLst/>
          </a:prstGeom>
          <a:noFill/>
        </p:spPr>
        <p:txBody>
          <a:bodyPr wrap="square" rtlCol="0">
            <a:spAutoFit/>
          </a:bodyPr>
          <a:lstStyle/>
          <a:p>
            <a:r>
              <a:rPr lang="da-DK" sz="750" dirty="0"/>
              <a:t>Leverance afsluttes</a:t>
            </a:r>
          </a:p>
        </p:txBody>
      </p:sp>
      <p:sp>
        <p:nvSpPr>
          <p:cNvPr id="4" name="Rombe 3"/>
          <p:cNvSpPr/>
          <p:nvPr/>
        </p:nvSpPr>
        <p:spPr>
          <a:xfrm>
            <a:off x="1713424" y="4931341"/>
            <a:ext cx="125509" cy="12113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6" name="Ligebenet trekant 175"/>
          <p:cNvSpPr/>
          <p:nvPr/>
        </p:nvSpPr>
        <p:spPr>
          <a:xfrm>
            <a:off x="4092553" y="4917575"/>
            <a:ext cx="131368" cy="11857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9" name="Ligebenet trekant 258">
            <a:extLst>
              <a:ext uri="{FF2B5EF4-FFF2-40B4-BE49-F238E27FC236}">
                <a16:creationId xmlns:a16="http://schemas.microsoft.com/office/drawing/2014/main" id="{DD263FE5-A489-48DE-BED5-20BE5EED721E}"/>
              </a:ext>
            </a:extLst>
          </p:cNvPr>
          <p:cNvSpPr/>
          <p:nvPr/>
        </p:nvSpPr>
        <p:spPr bwMode="gray">
          <a:xfrm>
            <a:off x="4105896" y="101303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1" name="Billede 260" descr="https://sdfe.sdfewebh-spf01p.prod.sitad.dk/Nyhedsarkiv/PublishingImages/Faglig/Klimadatastyrelsen.jpg">
            <a:extLst>
              <a:ext uri="{FF2B5EF4-FFF2-40B4-BE49-F238E27FC236}">
                <a16:creationId xmlns:a16="http://schemas.microsoft.com/office/drawing/2014/main" id="{74518F34-9E4D-45FE-838F-B6264516DEF4}"/>
              </a:ext>
            </a:extLst>
          </p:cNvPr>
          <p:cNvPicPr/>
          <p:nvPr/>
        </p:nvPicPr>
        <p:blipFill>
          <a:blip r:embed="rId159" cstate="hqprint">
            <a:extLst>
              <a:ext uri="{28A0092B-C50C-407E-A947-70E740481C1C}">
                <a14:useLocalDpi xmlns:a14="http://schemas.microsoft.com/office/drawing/2010/main" val="0"/>
              </a:ext>
            </a:extLst>
          </a:blip>
          <a:srcRect/>
          <a:stretch>
            <a:fillRect/>
          </a:stretch>
        </p:blipFill>
        <p:spPr bwMode="auto">
          <a:xfrm>
            <a:off x="109281" y="4710782"/>
            <a:ext cx="1164882" cy="332976"/>
          </a:xfrm>
          <a:prstGeom prst="rect">
            <a:avLst/>
          </a:prstGeom>
          <a:noFill/>
          <a:ln>
            <a:noFill/>
          </a:ln>
        </p:spPr>
      </p:pic>
      <p:sp>
        <p:nvSpPr>
          <p:cNvPr id="182" name="Ligebenet trekant 181">
            <a:extLst>
              <a:ext uri="{FF2B5EF4-FFF2-40B4-BE49-F238E27FC236}">
                <a16:creationId xmlns:a16="http://schemas.microsoft.com/office/drawing/2014/main" id="{FFDE9BC6-DFD6-47A5-A3B1-FD4F2E08F804}"/>
              </a:ext>
            </a:extLst>
          </p:cNvPr>
          <p:cNvSpPr/>
          <p:nvPr/>
        </p:nvSpPr>
        <p:spPr bwMode="gray">
          <a:xfrm>
            <a:off x="8245475" y="1270689"/>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9" name="Pladsholder til tekst 3">
            <a:extLst>
              <a:ext uri="{FF2B5EF4-FFF2-40B4-BE49-F238E27FC236}">
                <a16:creationId xmlns:a16="http://schemas.microsoft.com/office/drawing/2014/main" id="{333872D7-56C0-44CC-9F79-0889456E626B}"/>
              </a:ext>
            </a:extLst>
          </p:cNvPr>
          <p:cNvSpPr>
            <a:spLocks noGrp="1"/>
          </p:cNvSpPr>
          <p:nvPr/>
        </p:nvSpPr>
        <p:spPr bwMode="auto">
          <a:xfrm>
            <a:off x="8058150" y="1441262"/>
            <a:ext cx="514350"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altLang="en-US" sz="800" dirty="0">
                <a:solidFill>
                  <a:schemeClr val="bg1"/>
                </a:solidFill>
              </a:rPr>
              <a:t>05-12-2025</a:t>
            </a:r>
            <a:endParaRPr lang="da-DK" sz="800" dirty="0">
              <a:solidFill>
                <a:schemeClr val="bg1"/>
              </a:solidFill>
            </a:endParaRPr>
          </a:p>
        </p:txBody>
      </p:sp>
    </p:spTree>
    <p:extLst>
      <p:ext uri="{BB962C8B-B14F-4D97-AF65-F5344CB8AC3E}">
        <p14:creationId xmlns:p14="http://schemas.microsoft.com/office/powerpoint/2010/main" val="91776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4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B8S4O4Nah_96wPdYhxrA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K68OqSmmxGk0_fX9lcWf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B1WxeF0rgvdBzYIAyj4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3zntXl3Y225NRSr8tX1R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r5iyF3N9gvl3bW6I8xnu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6e2c7vYGjHD.WnsKIXf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jVTr67Z.EtYEwWkV4I0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mzc.WMnUcdOd5S77NkCu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1HOTjKXDkA1w9_GxUmAWo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I7F7zTazIonOIVqT8yZ3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agDXH9cNu5oj8K9Dn3C7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nbTP9j.qKlR1FlGUmiC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IJRt79SqKEIsDw2GhyafC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ExzQHJpZWG2o417MceLZ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HYRRmjF.fzu9kBDYBZL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YWUW33mvPuqys63Pvw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0mWo3QXK075rY1aOTYS6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qDvSd8Zw2_vn3G.wdihp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4Us3xGdGyxf7mw3cbIt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wUQ9dEQr0rzeedzC95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SvfXMNaJ_rgXzqpG4dL5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TF6aJwQfcFCTAbSqe5tl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fN3q3yHgkTVdFNpcZHkk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trbktvqthrVoV4mmO7rol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JcDaO83fPKSoi0OYyXpu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qCqIlNgdTLp4Flg9MOLa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1lK5KgHGpzFRxu_WSzvm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Ra4DA3YW8jCCiHpJiLpx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askO9Ky0bQia0wICAt2e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_ClrcKlIfFDJ5fhnOJ0KN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6vkiqDyOLZldLHhEZ5o5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w0YRLeKGaQ5FOloVJiy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6RyfWmx3fZceQZu8t1q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YIQYORXVcNBPSAUNO2e8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AzkrvUApKnYrxyQyrT5FF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ZyvMXvBt6krpXxjj8Fnx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U9JGucoKhQ3nqzDpiISh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BARJ5qh6WLtXpzP_j_nV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TRT3GwgwecUib1vsQX7O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qHy0hPOupd6WMh_tyDj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gewL7COCcZDBKibPTWy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0kkCeia9HAnz6HOlaynr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2fHIOUGSgXeK_kxyohUGO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tI4fpe761GNIfIxRmRVHO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tvcQHunUMD.BO6cb2Qt1Y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JV7YKpkh0tlOzg_Poope2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cmt5R52vp9x4ETUTogc9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MytbXyXNxECz3HpX.ppf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BqJKQ2X8t5KtJhN.uZ4B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W4ZSeOjh8brIRE4lSkvf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D.1s1dVuoGwL8vkMlup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l0hikFxfaC7WUpDe0lqG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u8TJCReEZLO7tUeyY_1nh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NgS511WRbmdLX3eWXlAE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uIAd1tu7Vc.7d29se3t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R1CPp2gesopOBOX3JFS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hde1DKO0ZSvm86J7K35I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_7sQNTPxwhbWptxwxg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zdEpE2GjYALBmGE70w7c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pAkCxkEpA5tKhupiooUcH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W6bPvDPlISkkulkNuqm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q9WUaDkhIEEqDo_bxsbt.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q.y49FvyuR0.hUzBvHRs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l3FIhGcNDlU5cKIwOTbr8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uYxo1OLCqr_Ig.nLINQm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bakgYydsOKpmK5Lp.FzR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xdLQqgS52WKqnligia4z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3xyS3UhfchA6irZokx8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G_Woh8YWuJ1gfxq.R5j9Y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_XfD6FzHWoJq4V16PE1U6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f_.66WZbkOUxvC3TKKB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9Yacc4_S33bt0C0brTN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epWYiKYLwvoAbKPq82G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yIPFDdVZy2z9gjnF9T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KHcJNjMrSYK3s2_lpHk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KEBCRiwV4LLlnARErB2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Cv13hANZ7HUQUOow.C9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l6GO9GEpj68IJ6.x6Ux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SxUp7ofHcjRceFPRSf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0jcxXp59yBdGkkf06d2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DWF7a1fOrB7r9g00ol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dHs0dHnsV9OBjaCUTeW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MtefLsF_zM_EMd__dIn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D1Iit8lGnB2wLjLwGA.x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PLtJPpAGhNPw4uItrfU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4FX.frYWsocwQLRnLnnp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EAjuD7nikQlFqeig_Wf3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HAempK7x54jc_AZSW_U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2zsVovTbieIuywK1swm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H5KonHASmimwbsdRgK1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w.0ziuBnDFFz6BOOukN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g8i7xSxG1DO9oWQHugYr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FH59Z4wQiqRYIMESJ34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fKyVwOI0H1aiOKkc4FA7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c00dCG7xIOeMb4OwlcC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JcjuDqoe8eHJrdDxIvy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2zZYgRoIl8S_1C3F0Ax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8Ah125FTjYsX1xl6QNmD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xkbaSPnIuuk5.eLpx20F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Qenw4SxiLF7JyLNxUid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De.pfN_LGOKpVZTPXe01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rXTJ7JTk3DzKGw0A1pk7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aN2JUm.rdV.6277p9cQ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h1ETw5jf_b2nFw6eCxgl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2lQnDD1va48cj2pPrcF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WCC2AXqlNNFeYe9VfQb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kfxzWMX4.2vouUY4qrC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5Y0RAv639bdi64kR3ZNJ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FkXjRyKMm7QG.0.Bq_x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YiW50.zlIkKp59PBPaPX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d29D1evThpzJof7QWOCH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zxhyBxpx0EcPiOVMsTQz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5F8OV7JzBsWABbYM.3zO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c71S9V7FIETzw4cONZ1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An4P3L_qpK8uBK8b6kNr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IVbyCTafkp2jcoLH77RLf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Bhc_BHxYU0gAa0urebn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dvgJBBvALjvPQjkTrJt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NNY5lcDMcH4fVt8Qo7Y9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aZXaYkl_FOMT38f.DCH_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wxnMb8Y8My8ftNBOG1cq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N8ZA9QT88d3hb8qi3_12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cRT55RicAOcvYW8Ptew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uUZSkIOtbwJakYZnG30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zaSpuUSw58HaYj7xBCw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2.ftycdWX6nVwGiRw4pb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3sPcmI_5gOs9.8j0d7d5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GfoMOocXkL7HrAFeHi.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MVekdkmEalUX_nRZmDkt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Qkq9con612IOoFl7zCP6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9TJ34.fcy1blsAjwR4k6C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viThDwi1SV_Etm37S37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b9i4kBtB41poCJl32sY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4se2B5yQ73W4s88CUeP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M6WK4F0Vra_8jJRy4G3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jCs3B7NhlmcjEqaeXBT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muZ2ZDq8Tpxe9IvkbJ1l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97LGR02bOw1r6aaZDCUc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YryiC3.OsV4JwRJoXx4O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ARmgItcoYohYG2Fy_8U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afgUvQVFguA5BefjGjMo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kDb3glVB7vaO5wdTTRQH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ubXzDqRAbF7bBCQ4pNC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i6sYv0JsCFlNhR91XTzj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S5IXqlkgGENxPVq_B.th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rkJfSq6EZBcEXr62mvXR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TMiYuAnByAPqAmr3YdD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9srDvKj5xIKq9KHv9c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9t.ohrirL.Ysm2fHCr3M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J0GLN9Cy8GVjX7k7lFt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zr1q0x95gBWYyt0BoIW9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V0eNSgHbbaqnDK00fWk6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lSwCGAxJZXZ3PZOQY41sg"/>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2561</Words>
  <Application>Microsoft Office PowerPoint</Application>
  <PresentationFormat>Skærmshow (16:9)</PresentationFormat>
  <Paragraphs>262</Paragraphs>
  <Slides>11</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11</vt:i4>
      </vt:variant>
    </vt:vector>
  </HeadingPairs>
  <TitlesOfParts>
    <vt:vector size="28"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2024-12-20T09:21:36Z</dcterms:created>
  <dcterms:modified xsi:type="dcterms:W3CDTF">2025-05-21T11:40:52Z</dcterms:modified>
</cp:coreProperties>
</file>